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notesMasterIdLst>
    <p:notesMasterId r:id="rId38"/>
  </p:notesMasterIdLst>
  <p:sldIdLst>
    <p:sldId id="256" r:id="rId2"/>
    <p:sldId id="276" r:id="rId3"/>
    <p:sldId id="263" r:id="rId4"/>
    <p:sldId id="289" r:id="rId5"/>
    <p:sldId id="272" r:id="rId6"/>
    <p:sldId id="277" r:id="rId7"/>
    <p:sldId id="259" r:id="rId8"/>
    <p:sldId id="260" r:id="rId9"/>
    <p:sldId id="257" r:id="rId10"/>
    <p:sldId id="258" r:id="rId11"/>
    <p:sldId id="261" r:id="rId12"/>
    <p:sldId id="271" r:id="rId13"/>
    <p:sldId id="262" r:id="rId14"/>
    <p:sldId id="266" r:id="rId15"/>
    <p:sldId id="269" r:id="rId16"/>
    <p:sldId id="264" r:id="rId17"/>
    <p:sldId id="270" r:id="rId18"/>
    <p:sldId id="265" r:id="rId19"/>
    <p:sldId id="288" r:id="rId20"/>
    <p:sldId id="267" r:id="rId21"/>
    <p:sldId id="268" r:id="rId22"/>
    <p:sldId id="273" r:id="rId23"/>
    <p:sldId id="278" r:id="rId24"/>
    <p:sldId id="274" r:id="rId25"/>
    <p:sldId id="275" r:id="rId26"/>
    <p:sldId id="279" r:id="rId27"/>
    <p:sldId id="280" r:id="rId28"/>
    <p:sldId id="281" r:id="rId29"/>
    <p:sldId id="285" r:id="rId30"/>
    <p:sldId id="287" r:id="rId31"/>
    <p:sldId id="282" r:id="rId32"/>
    <p:sldId id="283" r:id="rId33"/>
    <p:sldId id="286" r:id="rId34"/>
    <p:sldId id="284" r:id="rId35"/>
    <p:sldId id="292" r:id="rId36"/>
    <p:sldId id="291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6B6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BB1699-2F94-40F8-A6D5-98CB32AC477A}" type="datetimeFigureOut">
              <a:rPr lang="ru-RU" smtClean="0"/>
              <a:t>13.07.2013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13828E-1E2C-4D3E-8CAA-F7D8EA9838B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ctrTitle"/>
          </p:nvPr>
        </p:nvSpPr>
        <p:spPr>
          <a:xfrm>
            <a:off x="928662" y="1928803"/>
            <a:ext cx="7172348" cy="1470025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8" name="図形 7"/>
          <p:cNvSpPr>
            <a:spLocks noGrp="1"/>
          </p:cNvSpPr>
          <p:nvPr>
            <p:ph type="subTitle" idx="1"/>
          </p:nvPr>
        </p:nvSpPr>
        <p:spPr>
          <a:xfrm>
            <a:off x="1371600" y="3643314"/>
            <a:ext cx="6400800" cy="12858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ru-RU" altLang="ja-JP" smtClean="0"/>
              <a:t>Образец подзаголовка</a:t>
            </a:r>
            <a:endParaRPr kumimoji="1" lang="ja-JP" altLang="en-US" dirty="0"/>
          </a:p>
        </p:txBody>
      </p:sp>
      <p:sp>
        <p:nvSpPr>
          <p:cNvPr id="12" name="図形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7/12/2013</a:t>
            </a:fld>
            <a:endParaRPr lang="en-US"/>
          </a:p>
        </p:txBody>
      </p:sp>
      <p:sp>
        <p:nvSpPr>
          <p:cNvPr id="11" name="図形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図形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671514" y="274638"/>
            <a:ext cx="7829576" cy="1011222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body" orient="vert" idx="1"/>
          </p:nvPr>
        </p:nvSpPr>
        <p:spPr>
          <a:xfrm>
            <a:off x="671514" y="1285860"/>
            <a:ext cx="7829576" cy="4357718"/>
          </a:xfrm>
        </p:spPr>
        <p:txBody>
          <a:bodyPr vert="eaVert"/>
          <a:lstStyle/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7/12/2013</a:t>
            </a:fld>
            <a:endParaRPr lang="en-US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 orient="vert"/>
          </p:nvPr>
        </p:nvSpPr>
        <p:spPr>
          <a:xfrm>
            <a:off x="6643702" y="285730"/>
            <a:ext cx="1785950" cy="5565797"/>
          </a:xfrm>
        </p:spPr>
        <p:txBody>
          <a:bodyPr vert="eaVert"/>
          <a:lstStyle>
            <a:lvl1pPr>
              <a:defRPr>
                <a:gradFill flip="none" rotWithShape="1">
                  <a:gsLst>
                    <a:gs pos="0">
                      <a:schemeClr val="tx1">
                        <a:tint val="65000"/>
                      </a:schemeClr>
                    </a:gs>
                    <a:gs pos="49900">
                      <a:schemeClr val="tx1">
                        <a:tint val="95000"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tint val="95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body" orient="vert" idx="1"/>
          </p:nvPr>
        </p:nvSpPr>
        <p:spPr>
          <a:xfrm>
            <a:off x="642910" y="274640"/>
            <a:ext cx="5834090" cy="5583253"/>
          </a:xfrm>
        </p:spPr>
        <p:txBody>
          <a:bodyPr vert="eaVert"/>
          <a:lstStyle/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>
          <a:xfrm>
            <a:off x="652450" y="6356350"/>
            <a:ext cx="2133600" cy="365125"/>
          </a:xfrm>
        </p:spPr>
        <p:txBody>
          <a:bodyPr/>
          <a:lstStyle/>
          <a:p>
            <a:fld id="{A009892A-0574-4753-B3B5-882803074C2D}" type="datetimeFigureOut">
              <a:rPr lang="en-US" smtClean="0"/>
              <a:pPr/>
              <a:t>7/12/2013</a:t>
            </a:fld>
            <a:endParaRPr lang="en-US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>
          <a:xfrm>
            <a:off x="6286512" y="6356350"/>
            <a:ext cx="2133600" cy="365125"/>
          </a:xfrm>
        </p:spPr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ru-RU" altLang="ja-JP" smtClean="0"/>
              <a:t>Образец подзаголовка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7/12/2013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7/12/2013</a:t>
            </a:fld>
            <a:endParaRPr lang="en-US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1000100" y="4714884"/>
            <a:ext cx="7215239" cy="862009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body" idx="1"/>
          </p:nvPr>
        </p:nvSpPr>
        <p:spPr>
          <a:xfrm>
            <a:off x="1000101" y="2857496"/>
            <a:ext cx="7215238" cy="178595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  <a:lvl3pPr marL="914400" indent="0">
              <a:buNone/>
              <a:defRPr sz="1600">
                <a:solidFill>
                  <a:schemeClr val="tx2"/>
                </a:solidFill>
              </a:defRPr>
            </a:lvl3pPr>
            <a:lvl4pPr marL="1371600" indent="0">
              <a:buNone/>
              <a:defRPr sz="1400">
                <a:solidFill>
                  <a:schemeClr val="tx2"/>
                </a:solidFill>
              </a:defRPr>
            </a:lvl4pPr>
            <a:lvl5pPr marL="1828800" indent="0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9892A-0574-4753-B3B5-882803074C2D}" type="datetimeFigureOut">
              <a:rPr lang="en-US" smtClean="0"/>
              <a:pPr/>
              <a:t>7/12/2013</a:t>
            </a:fld>
            <a:endParaRPr lang="en-US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4" name="図形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7/12/2013</a:t>
            </a:fld>
            <a:endParaRPr lang="en-US"/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/>
          </a:p>
        </p:txBody>
      </p:sp>
      <p:sp>
        <p:nvSpPr>
          <p:cNvPr id="4" name="図形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5" name="図形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/>
          </a:p>
        </p:txBody>
      </p:sp>
      <p:sp>
        <p:nvSpPr>
          <p:cNvPr id="6" name="図形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7" name="図形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7/12/2013</a:t>
            </a:fld>
            <a:endParaRPr lang="en-US"/>
          </a:p>
        </p:txBody>
      </p:sp>
      <p:sp>
        <p:nvSpPr>
          <p:cNvPr id="8" name="図形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図形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1671646" y="4572008"/>
            <a:ext cx="6400816" cy="928686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7/12/2013</a:t>
            </a:fld>
            <a:endParaRPr lang="en-US"/>
          </a:p>
        </p:txBody>
      </p:sp>
      <p:sp>
        <p:nvSpPr>
          <p:cNvPr id="4" name="図形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図形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7/12/2013</a:t>
            </a:fld>
            <a:endParaRPr lang="en-US"/>
          </a:p>
        </p:txBody>
      </p:sp>
      <p:sp>
        <p:nvSpPr>
          <p:cNvPr id="3" name="図形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図形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idx="1"/>
          </p:nvPr>
        </p:nvSpPr>
        <p:spPr>
          <a:xfrm>
            <a:off x="3575050" y="1428737"/>
            <a:ext cx="5111750" cy="469742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7/12/2013</a:t>
            </a:fld>
            <a:endParaRPr lang="en-US"/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1792288" y="5014914"/>
            <a:ext cx="5486400" cy="414350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正方形/長方形 2"/>
          <p:cNvSpPr>
            <a:spLocks noGrp="1"/>
          </p:cNvSpPr>
          <p:nvPr>
            <p:ph type="pic" idx="1"/>
          </p:nvPr>
        </p:nvSpPr>
        <p:spPr>
          <a:xfrm>
            <a:off x="1792288" y="742960"/>
            <a:ext cx="5486400" cy="4114800"/>
          </a:xfrm>
          <a:prstGeom prst="rect">
            <a:avLst/>
          </a:prstGeom>
          <a:noFill/>
          <a:ln w="50800" cap="sq">
            <a:solidFill>
              <a:schemeClr val="tx1"/>
            </a:solidFill>
            <a:miter lim="800000"/>
          </a:ln>
          <a:effectLst>
            <a:outerShdw blurRad="76200" dist="50800" dir="13500000" algn="tl" rotWithShape="0">
              <a:schemeClr val="bg1">
                <a:alpha val="80000"/>
              </a:scheme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ru-RU" altLang="ja-JP" smtClean="0"/>
              <a:t>Вставка рисунка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body" sz="half" idx="2"/>
          </p:nvPr>
        </p:nvSpPr>
        <p:spPr>
          <a:xfrm>
            <a:off x="1792288" y="5481658"/>
            <a:ext cx="5486400" cy="804862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 dirty="0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7/12/2013</a:t>
            </a:fld>
            <a:endParaRPr lang="en-US"/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正方形/長方形 17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  <a:endParaRPr lang="ja-JP" dirty="0"/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</a:p>
          <a:p>
            <a:pPr lvl="5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レベル</a:t>
            </a:r>
          </a:p>
          <a:p>
            <a:pPr lvl="6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7</a:t>
            </a:r>
            <a:r>
              <a:rPr kumimoji="1" lang="ja-JP" altLang="en-US" dirty="0" smtClean="0"/>
              <a:t>レベル</a:t>
            </a:r>
          </a:p>
          <a:p>
            <a:pPr lvl="7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レベル</a:t>
            </a:r>
          </a:p>
          <a:p>
            <a:pPr lvl="8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9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29" name="正方形/長方形 28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A009892A-0574-4753-B3B5-882803074C2D}" type="datetimeFigureOut">
              <a:rPr lang="en-US" smtClean="0"/>
              <a:pPr/>
              <a:t>7/12/2013</a:t>
            </a:fld>
            <a:endParaRPr lang="en-US"/>
          </a:p>
        </p:txBody>
      </p:sp>
      <p:sp>
        <p:nvSpPr>
          <p:cNvPr id="4" name="正方形/長方形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正方形/長方形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正方形/長方形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</p:spPr>
        <p:txBody>
          <a:bodyPr vert="horz" rtlCol="0" anchor="ctr">
            <a:normAutofit/>
          </a:bodyPr>
          <a:lstStyle/>
          <a:p>
            <a:r>
              <a:rPr kumimoji="1" lang="ja-JP" altLang="en-US" dirty="0" smtClean="0"/>
              <a:t>マスタ タイトルの書式設定</a:t>
            </a:r>
            <a:endParaRPr kumimoji="1"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ctr" rtl="0" eaLnBrk="1" latinLnBrk="0" hangingPunct="1">
        <a:spcBef>
          <a:spcPct val="0"/>
        </a:spcBef>
        <a:buNone/>
        <a:defRPr kumimoji="1" sz="4400" baseline="0">
          <a:ln w="12700">
            <a:solidFill>
              <a:schemeClr val="tx1">
                <a:tint val="95000"/>
              </a:schemeClr>
            </a:solidFill>
          </a:ln>
          <a:gradFill>
            <a:gsLst>
              <a:gs pos="0">
                <a:schemeClr val="tx1">
                  <a:tint val="65000"/>
                </a:schemeClr>
              </a:gs>
              <a:gs pos="49900">
                <a:schemeClr val="tx1">
                  <a:tint val="95000"/>
                </a:schemeClr>
              </a:gs>
              <a:gs pos="50000">
                <a:schemeClr val="tx1"/>
              </a:gs>
              <a:gs pos="100000">
                <a:schemeClr val="tx1">
                  <a:tint val="95000"/>
                </a:schemeClr>
              </a:gs>
            </a:gsLst>
            <a:lin ang="5400000" scaled="1"/>
          </a:gradFill>
          <a:effectLst>
            <a:outerShdw blurRad="127000" algn="tl" rotWithShape="0">
              <a:schemeClr val="bg1">
                <a:alpha val="5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tx1"/>
        </a:buClr>
        <a:buFont typeface="Wingdings"/>
        <a:buChar char="n"/>
        <a:defRPr kumimoji="1" sz="3200" baseline="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>
            <a:shade val="75000"/>
          </a:schemeClr>
        </a:buClr>
        <a:buSzPct val="85000"/>
        <a:buFont typeface="Wingdings"/>
        <a:buChar char="n"/>
        <a:defRPr kumimoji="1" sz="2800" baseline="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4">
            <a:shade val="50000"/>
          </a:schemeClr>
        </a:buClr>
        <a:buSzPct val="75000"/>
        <a:buFont typeface="Wingdings"/>
        <a:buChar char="n"/>
        <a:defRPr kumimoji="1" sz="2400" baseline="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6">
            <a:shade val="50000"/>
          </a:schemeClr>
        </a:buClr>
        <a:buSzPct val="75000"/>
        <a:buFont typeface="Wingdings"/>
        <a:buChar char="n"/>
        <a:defRPr kumimoji="1" sz="2000" baseline="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3">
            <a:shade val="50000"/>
          </a:schemeClr>
        </a:buClr>
        <a:buSzPct val="70000"/>
        <a:buFont typeface="Wingdings"/>
        <a:buChar char="n"/>
        <a:defRPr kumimoji="1" sz="20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>
            <a:shade val="50000"/>
          </a:schemeClr>
        </a:buClr>
        <a:buSzPct val="6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2">
            <a:shade val="50000"/>
          </a:schemeClr>
        </a:buClr>
        <a:buSzPct val="6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5">
            <a:shade val="50000"/>
          </a:schemeClr>
        </a:buClr>
        <a:buSzPct val="6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tx1"/>
        </a:buClr>
        <a:buSzPct val="5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gif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Relationship Id="rId9" Type="http://schemas.openxmlformats.org/officeDocument/2006/relationships/image" Target="../media/image7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hyperlink" Target="http://maap.ru/pers/433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357298"/>
            <a:ext cx="8072494" cy="2214577"/>
          </a:xfrm>
        </p:spPr>
        <p:txBody>
          <a:bodyPr/>
          <a:lstStyle/>
          <a:p>
            <a:r>
              <a:rPr lang="ru-RU" b="1" dirty="0" smtClean="0"/>
              <a:t>ЗАРАТУСТРА, ХРИСТОС  И  ЮНГ в </a:t>
            </a:r>
            <a:r>
              <a:rPr lang="en-US" b="1" dirty="0" smtClean="0"/>
              <a:t>XXI</a:t>
            </a:r>
            <a:r>
              <a:rPr lang="ru-RU" b="1" dirty="0" smtClean="0"/>
              <a:t> веке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4572008"/>
            <a:ext cx="8072494" cy="2000264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Доклад 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Льва </a:t>
            </a:r>
            <a:r>
              <a:rPr lang="ru-RU" i="1" dirty="0" err="1" smtClean="0">
                <a:solidFill>
                  <a:schemeClr val="accent2">
                    <a:lumMod val="50000"/>
                  </a:schemeClr>
                </a:solidFill>
              </a:rPr>
              <a:t>Хегая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на мини-конференции 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«Арийский Христос»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(Челябинск, 25 июля 2013)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Три эпохи зороастризма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71501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Эпоха творения – Эпоха смешения – Эпоха разделения</a:t>
            </a:r>
          </a:p>
          <a:p>
            <a:r>
              <a:rPr lang="ru-RU" dirty="0" err="1" smtClean="0"/>
              <a:t>Недифференцированность</a:t>
            </a:r>
            <a:r>
              <a:rPr lang="ru-RU" dirty="0" smtClean="0"/>
              <a:t>, отпадение Зла от Добра – Путаница, борьба Добра и Зла – Победа Добра, восстановление порядка </a:t>
            </a:r>
          </a:p>
          <a:p>
            <a:r>
              <a:rPr lang="ru-RU" dirty="0" smtClean="0"/>
              <a:t>Золотой век – Темные времена – Грядущее искупление</a:t>
            </a:r>
          </a:p>
          <a:p>
            <a:r>
              <a:rPr lang="ru-RU" dirty="0" err="1" smtClean="0"/>
              <a:t>Психотический</a:t>
            </a:r>
            <a:r>
              <a:rPr lang="en-US" dirty="0" smtClean="0"/>
              <a:t>/</a:t>
            </a:r>
            <a:r>
              <a:rPr lang="ru-RU" dirty="0" err="1" smtClean="0"/>
              <a:t>нарциссический</a:t>
            </a:r>
            <a:r>
              <a:rPr lang="ru-RU" dirty="0" smtClean="0"/>
              <a:t> мир – Пограничный – Нормально-невротический мир</a:t>
            </a:r>
          </a:p>
          <a:p>
            <a:r>
              <a:rPr lang="ru-RU" dirty="0" smtClean="0"/>
              <a:t> </a:t>
            </a:r>
            <a:r>
              <a:rPr lang="ru-RU" dirty="0" smtClean="0"/>
              <a:t>Тезис – Антитезис – Синтез</a:t>
            </a:r>
          </a:p>
          <a:p>
            <a:r>
              <a:rPr lang="ru-RU" dirty="0" smtClean="0"/>
              <a:t>Старый порядок – Хаос – Новый порядок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Символы  зороастризма</a:t>
            </a:r>
            <a:endParaRPr lang="ru-RU" dirty="0"/>
          </a:p>
        </p:txBody>
      </p:sp>
      <p:pic>
        <p:nvPicPr>
          <p:cNvPr id="19458" name="Picture 2" descr="http://mediasubs.ru/group/uploads/ch/chelovek-priroda-vselennaya/image2/Dk5LWI3N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643182"/>
            <a:ext cx="8946545" cy="4214818"/>
          </a:xfrm>
          <a:prstGeom prst="rect">
            <a:avLst/>
          </a:prstGeom>
          <a:noFill/>
        </p:spPr>
      </p:pic>
      <p:pic>
        <p:nvPicPr>
          <p:cNvPr id="19460" name="Picture 4" descr="http://www.qcc.cuny.edu/SocialSciences/ppecorino/PHIL_of_RELIGION_TEXT/images/zoroastrianism_altar.gif;pvce3f6b83307e06c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28728" cy="2437243"/>
          </a:xfrm>
          <a:prstGeom prst="rect">
            <a:avLst/>
          </a:prstGeom>
          <a:noFill/>
        </p:spPr>
      </p:pic>
      <p:pic>
        <p:nvPicPr>
          <p:cNvPr id="19464" name="Picture 8" descr="http://upload.wikimedia.org/wikipedia/ru/thumb/2/27/Yasna_12_1.jpg/200px-Yasna_12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48" y="285727"/>
            <a:ext cx="1285852" cy="21538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2" name="Picture 6" descr="http://gubkin.info/uploads/posts/2011-03/1301084043_big_6630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429264"/>
            <a:ext cx="1899914" cy="142873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0"/>
            <a:ext cx="7572396" cy="1417638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Абрахам</a:t>
            </a:r>
            <a:r>
              <a:rPr lang="ru-RU" dirty="0" smtClean="0"/>
              <a:t> Гиацинт </a:t>
            </a:r>
            <a:r>
              <a:rPr lang="ru-RU" dirty="0" err="1" smtClean="0"/>
              <a:t>Анкетиль-Дюперрон</a:t>
            </a:r>
            <a:r>
              <a:rPr lang="ru-RU" dirty="0" smtClean="0"/>
              <a:t> (1831 – 1805)</a:t>
            </a:r>
            <a:endParaRPr lang="ru-RU" dirty="0"/>
          </a:p>
        </p:txBody>
      </p:sp>
      <p:pic>
        <p:nvPicPr>
          <p:cNvPr id="29698" name="Picture 2" descr="Anquetil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8604"/>
            <a:ext cx="1901586" cy="264320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28860" y="1643050"/>
            <a:ext cx="65722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1771 году он опубликовал в 3 томах «Зенд-Авесту», содержавшую собрание священных текстов зороастризма, жизнеописание Зороастра и фрагменты произведений, приписываемых </a:t>
            </a:r>
            <a:r>
              <a:rPr lang="ru-RU" dirty="0" smtClean="0"/>
              <a:t>ему. </a:t>
            </a:r>
            <a:endParaRPr lang="ru-RU" dirty="0"/>
          </a:p>
        </p:txBody>
      </p:sp>
      <p:pic>
        <p:nvPicPr>
          <p:cNvPr id="29700" name="Picture 4" descr="http://img-fotki.yandex.ru/get/3714/mikhail-pokas.0/0_1c9ab_8f001d81_X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0" y="3171824"/>
            <a:ext cx="7620000" cy="368617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5072074"/>
            <a:ext cx="1381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Павел </a:t>
            </a:r>
            <a:r>
              <a:rPr lang="ru-RU" dirty="0" err="1" smtClean="0"/>
              <a:t>Глоба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err="1" smtClean="0"/>
              <a:t>Симург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482" name="Picture 2" descr="http://www.hdwallpapersarena.com/wp-content/uploads/2012/12/phoenix-aflam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357562"/>
            <a:ext cx="4953450" cy="3500438"/>
          </a:xfrm>
          <a:prstGeom prst="rect">
            <a:avLst/>
          </a:prstGeom>
          <a:noFill/>
        </p:spPr>
      </p:pic>
      <p:pic>
        <p:nvPicPr>
          <p:cNvPr id="20486" name="Picture 6" descr="http://upload.wikimedia.org/wikipedia/commons/thumb/8/8f/Sirin_lubok1.jpg/220px-Sirin_lubok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0"/>
            <a:ext cx="2786050" cy="3697848"/>
          </a:xfrm>
          <a:prstGeom prst="rect">
            <a:avLst/>
          </a:prstGeom>
          <a:noFill/>
        </p:spPr>
      </p:pic>
      <p:pic>
        <p:nvPicPr>
          <p:cNvPr id="20488" name="Picture 8" descr="http://upload.wikimedia.org/wikipedia/commons/thumb/4/41/Sassanid_silver_plate_by_Nickmard_Khoey.jpg/200px-Sassanid_silver_plate_by_Nickmard_Khoe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357554" cy="3391131"/>
          </a:xfrm>
          <a:prstGeom prst="rect">
            <a:avLst/>
          </a:prstGeom>
          <a:noFill/>
        </p:spPr>
      </p:pic>
      <p:pic>
        <p:nvPicPr>
          <p:cNvPr id="20490" name="Picture 10" descr="http://www.extreme-mania.ru/upload/iblock/ec7/ec72bda0da7928f2f7ffd6dc40ea0ba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3750472"/>
            <a:ext cx="4143371" cy="310752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143372" y="1571612"/>
            <a:ext cx="2255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Райская птица Сирин</a:t>
            </a:r>
            <a:endParaRPr lang="ru-RU" dirty="0"/>
          </a:p>
        </p:txBody>
      </p:sp>
      <p:pic>
        <p:nvPicPr>
          <p:cNvPr id="20492" name="Picture 12" descr="http://s2.hostingkartinok.com/uploads/images/2012/06/1054099143a0d7f7c162c7423146e31f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2143116"/>
            <a:ext cx="1785920" cy="17859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Заратуштра </a:t>
            </a:r>
            <a:endParaRPr lang="ru-RU" dirty="0"/>
          </a:p>
        </p:txBody>
      </p:sp>
      <p:pic>
        <p:nvPicPr>
          <p:cNvPr id="24580" name="Picture 4" descr="http://iranpoliticsclub.net/philosophy/zoroaster/images/Zarathustra%203rd%20Century%20portrait%20from%20Syrian%20Temp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2905125" cy="531495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1472" y="6357958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Сирия, </a:t>
            </a:r>
            <a:r>
              <a:rPr lang="en-US" dirty="0" smtClean="0"/>
              <a:t>III</a:t>
            </a:r>
            <a:r>
              <a:rPr lang="ru-RU" dirty="0" smtClean="0"/>
              <a:t> </a:t>
            </a:r>
            <a:r>
              <a:rPr lang="ru-RU" dirty="0" smtClean="0"/>
              <a:t>век</a:t>
            </a:r>
            <a:endParaRPr lang="ru-RU" dirty="0"/>
          </a:p>
        </p:txBody>
      </p:sp>
      <p:pic>
        <p:nvPicPr>
          <p:cNvPr id="24584" name="Picture 8" descr="http://s.imhonet.ru/0/tmp_user_files/5b/04/5b04b48aa8d0cefaafbe4eeadad388dd/xlarge/5636d2a6748be303d7fbae2c1693a95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0" y="0"/>
            <a:ext cx="2500300" cy="2500300"/>
          </a:xfrm>
          <a:prstGeom prst="rect">
            <a:avLst/>
          </a:prstGeom>
          <a:noFill/>
        </p:spPr>
      </p:pic>
      <p:pic>
        <p:nvPicPr>
          <p:cNvPr id="24582" name="Picture 6" descr="http://sprogmuseet.dk/wp-content/uploads/zarathustr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1543049"/>
            <a:ext cx="3781425" cy="5314951"/>
          </a:xfrm>
          <a:prstGeom prst="rect">
            <a:avLst/>
          </a:prstGeom>
          <a:noFill/>
        </p:spPr>
      </p:pic>
      <p:pic>
        <p:nvPicPr>
          <p:cNvPr id="24586" name="Picture 10" descr="http://www.pandora.com.tr/images/kapak/49024b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1" y="3110615"/>
            <a:ext cx="2428860" cy="37473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8" name="Picture 10" descr="http://www.fontanka.ru/mm/items/2011/6/10/0053/floete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32225" y="1500174"/>
            <a:ext cx="4111775" cy="278608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00174"/>
          </a:xfrm>
        </p:spPr>
        <p:txBody>
          <a:bodyPr>
            <a:normAutofit fontScale="90000"/>
          </a:bodyPr>
          <a:lstStyle/>
          <a:p>
            <a:r>
              <a:rPr lang="ru-RU" sz="4900" dirty="0" err="1" smtClean="0"/>
              <a:t>Зарастро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В.А.Моцарт «Волшебная Флейта»</a:t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27650" name="Picture 2" descr="http://cdn-nus-1.pinme.ru/pin-upload-static/photos/f41fff02d426523f1652f2cb367138a2_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857760"/>
            <a:ext cx="2666985" cy="2000240"/>
          </a:xfrm>
          <a:prstGeom prst="rect">
            <a:avLst/>
          </a:prstGeom>
          <a:noFill/>
        </p:spPr>
      </p:pic>
      <p:pic>
        <p:nvPicPr>
          <p:cNvPr id="27654" name="Picture 6" descr="http://aragor555.narod.ru/cimg003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29275" y="4229100"/>
            <a:ext cx="3514725" cy="2628900"/>
          </a:xfrm>
          <a:prstGeom prst="rect">
            <a:avLst/>
          </a:prstGeom>
          <a:noFill/>
        </p:spPr>
      </p:pic>
      <p:pic>
        <p:nvPicPr>
          <p:cNvPr id="27656" name="Picture 8" descr="http://theatrepeople.com.au/sites/default/files/images/magic-flute-sarastro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214422"/>
            <a:ext cx="5715000" cy="38004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57884" y="0"/>
            <a:ext cx="3286116" cy="6429396"/>
          </a:xfrm>
        </p:spPr>
        <p:txBody>
          <a:bodyPr/>
          <a:lstStyle/>
          <a:p>
            <a:r>
              <a:rPr lang="ru-RU" dirty="0" smtClean="0"/>
              <a:t>«Афинская школа» Рафаэля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Зароастр</a:t>
            </a:r>
            <a:r>
              <a:rPr lang="ru-RU" dirty="0" smtClean="0"/>
              <a:t> с небесной сферой </a:t>
            </a:r>
            <a:endParaRPr lang="ru-RU" dirty="0"/>
          </a:p>
        </p:txBody>
      </p:sp>
      <p:pic>
        <p:nvPicPr>
          <p:cNvPr id="22530" name="Picture 2" descr="File:Scuola di atene 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8293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Зароастр</a:t>
            </a:r>
            <a:r>
              <a:rPr lang="ru-RU" dirty="0" smtClean="0"/>
              <a:t> – магистр каменщиков, учитель Пифагора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7"/>
            <a:ext cx="6572264" cy="542926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Зороастр </a:t>
            </a:r>
            <a:r>
              <a:rPr lang="ru-RU" dirty="0" smtClean="0"/>
              <a:t>был одним из первых каменщиков и строителем знаменитой Вавилонской башни. </a:t>
            </a:r>
          </a:p>
          <a:p>
            <a:r>
              <a:rPr lang="ru-RU" dirty="0" smtClean="0"/>
              <a:t>     «Волшебная флейта» завершается триумфом посвященных, </a:t>
            </a:r>
            <a:r>
              <a:rPr lang="ru-RU" dirty="0" err="1" smtClean="0"/>
              <a:t>Зарастро</a:t>
            </a:r>
            <a:r>
              <a:rPr lang="ru-RU" dirty="0" smtClean="0"/>
              <a:t> и жрецов. Последние слова </a:t>
            </a:r>
            <a:r>
              <a:rPr lang="ru-RU" dirty="0" err="1" smtClean="0"/>
              <a:t>Зарастро</a:t>
            </a:r>
            <a:r>
              <a:rPr lang="ru-RU" dirty="0" smtClean="0"/>
              <a:t> символизируют суть </a:t>
            </a:r>
            <a:r>
              <a:rPr lang="ru-RU" dirty="0" smtClean="0">
                <a:solidFill>
                  <a:srgbClr val="C00000"/>
                </a:solidFill>
              </a:rPr>
              <a:t>масонского просвещения</a:t>
            </a:r>
            <a:r>
              <a:rPr lang="ru-RU" dirty="0" smtClean="0"/>
              <a:t>, заимствованного из древних дуалистических культов: </a:t>
            </a:r>
            <a:r>
              <a:rPr lang="ru-RU" dirty="0" smtClean="0"/>
              <a:t>«</a:t>
            </a:r>
            <a:r>
              <a:rPr lang="ru-RU" dirty="0" smtClean="0"/>
              <a:t>Бессмертное солнце над нами взошло,  Во тьме непроглядной рассеяло зло». </a:t>
            </a:r>
          </a:p>
          <a:p>
            <a:endParaRPr lang="ru-RU" dirty="0"/>
          </a:p>
        </p:txBody>
      </p:sp>
      <p:pic>
        <p:nvPicPr>
          <p:cNvPr id="28674" name="Picture 2" descr="http://im5-tub-ru.yandex.net/i?id=81456622-29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8620" y="3214686"/>
            <a:ext cx="2744493" cy="3643314"/>
          </a:xfrm>
          <a:prstGeom prst="rect">
            <a:avLst/>
          </a:prstGeom>
          <a:noFill/>
        </p:spPr>
      </p:pic>
      <p:pic>
        <p:nvPicPr>
          <p:cNvPr id="28676" name="Picture 4" descr="http://www.bdn-steiner.ru/modules/Coppermine/albums/Deyateli/af_04_fereki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6756" y="642918"/>
            <a:ext cx="2307243" cy="2571768"/>
          </a:xfrm>
          <a:prstGeom prst="rect">
            <a:avLst/>
          </a:prstGeom>
          <a:noFill/>
        </p:spPr>
      </p:pic>
      <p:pic>
        <p:nvPicPr>
          <p:cNvPr id="28678" name="Picture 6" descr="http://stat17.privet.ru/lr/0a058055153bc5d6ee740c52cb30177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00042"/>
            <a:ext cx="928662" cy="9286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Н.Рерих «Заратустра»</a:t>
            </a:r>
            <a:endParaRPr lang="ru-RU" dirty="0"/>
          </a:p>
        </p:txBody>
      </p:sp>
      <p:pic>
        <p:nvPicPr>
          <p:cNvPr id="23554" name="Picture 2" descr="http://stat17.privet.ru/lr/092efa4cc384f702369c4aa50c48f87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90245"/>
            <a:ext cx="9144000" cy="57677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Этическое  сознание в России</a:t>
            </a:r>
            <a:endParaRPr lang="ru-RU" dirty="0"/>
          </a:p>
        </p:txBody>
      </p:sp>
      <p:pic>
        <p:nvPicPr>
          <p:cNvPr id="48130" name="Picture 2" descr="http://kovcheg.ucoz.ru/_fr/17/37469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2000232" cy="26261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4143380"/>
            <a:ext cx="2132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Е.Рерих (1879-1955)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000364" y="6286520"/>
            <a:ext cx="1696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АГНИ-ЙОГА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8138" name="Picture 10" descr="http://brissen.ru/pictures/tolstoi_lev%5B1%5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2500306"/>
            <a:ext cx="2163929" cy="2814621"/>
          </a:xfrm>
          <a:prstGeom prst="rect">
            <a:avLst/>
          </a:prstGeom>
          <a:noFill/>
        </p:spPr>
      </p:pic>
      <p:pic>
        <p:nvPicPr>
          <p:cNvPr id="48132" name="Picture 4" descr="http://rossasia.sibro.ru/upload/img/voshod/2007/voshod_2007-06-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1071546"/>
            <a:ext cx="3257550" cy="5124451"/>
          </a:xfrm>
          <a:prstGeom prst="rect">
            <a:avLst/>
          </a:prstGeom>
          <a:noFill/>
        </p:spPr>
      </p:pic>
      <p:pic>
        <p:nvPicPr>
          <p:cNvPr id="48136" name="Picture 8" descr="http://www.filmofilia.com/wp-content/uploads/2012/02/Fyodor-Dostoevsky-187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9211" y="857232"/>
            <a:ext cx="2064788" cy="2571768"/>
          </a:xfrm>
          <a:prstGeom prst="rect">
            <a:avLst/>
          </a:prstGeom>
          <a:noFill/>
        </p:spPr>
      </p:pic>
      <p:pic>
        <p:nvPicPr>
          <p:cNvPr id="48134" name="Picture 6" descr="http://900igr.net/datai/literatura/Majakovskij-Neobychajnoe-prikljuchenie-na-dache/0001-002-Vladimir-Majakovskij-Neobychajnoe-prikljuchenie-byvshee-s-Vladimirom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72322" y="4786322"/>
            <a:ext cx="2071677" cy="20716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upload.wikimedia.org/wikipedia/commons/5/5a/IE_expansio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118047" cy="557214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Схема миграций индоевропейцев в 4000-1000 гг. до н. э. 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ОШО о Заратустре</a:t>
            </a:r>
            <a:endParaRPr lang="ru-RU" dirty="0"/>
          </a:p>
        </p:txBody>
      </p:sp>
      <p:pic>
        <p:nvPicPr>
          <p:cNvPr id="25602" name="Picture 2" descr="http://knygy.com.ua/pictures/l/59472605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34025" y="1543049"/>
            <a:ext cx="3609975" cy="5314951"/>
          </a:xfrm>
          <a:prstGeom prst="rect">
            <a:avLst/>
          </a:prstGeom>
          <a:noFill/>
        </p:spPr>
      </p:pic>
      <p:pic>
        <p:nvPicPr>
          <p:cNvPr id="25604" name="Picture 4" descr="http://lib100.com/book/osho_vse/%CE%D8%CE/%D4%EE%F2%EE,%20%E0%ED%E5%EA%E4%EE%F2%FB%20+%20%E5%F9%B8%20%EA%ED%E8%E3%E8/%D4%EE%F2%EE%20%CE%D8%CE/osho-01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43049"/>
            <a:ext cx="3714750" cy="53149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7786710" cy="19288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Вадим </a:t>
            </a:r>
            <a:r>
              <a:rPr lang="ru-RU" dirty="0" err="1" smtClean="0"/>
              <a:t>Бакусев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b="1" dirty="0" smtClean="0"/>
              <a:t>«Заратустра или Заратуштра?»</a:t>
            </a:r>
            <a:br>
              <a:rPr lang="ru-RU" sz="2200" b="1" dirty="0" smtClean="0"/>
            </a:br>
            <a:r>
              <a:rPr lang="ru-RU" sz="2200" b="1" dirty="0" smtClean="0"/>
              <a:t>Автор, герой и его прототип в «</a:t>
            </a:r>
            <a:r>
              <a:rPr lang="ru-RU" sz="2200" b="1" dirty="0" err="1" smtClean="0"/>
              <a:t>Also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sprach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Zarathustra</a:t>
            </a:r>
            <a:r>
              <a:rPr lang="ru-RU" sz="2200" b="1" dirty="0" smtClean="0"/>
              <a:t>» Ф. Ницше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43050"/>
            <a:ext cx="9144000" cy="521495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Весь </a:t>
            </a:r>
            <a:r>
              <a:rPr lang="ru-RU" dirty="0" smtClean="0"/>
              <a:t>зороастризм держится на оппозиции «добро — зло» и на выборе добра, а все учение Ницше — на выходе «за пределы добра и зла</a:t>
            </a:r>
            <a:r>
              <a:rPr lang="ru-RU" dirty="0" smtClean="0"/>
              <a:t>»</a:t>
            </a:r>
          </a:p>
          <a:p>
            <a:r>
              <a:rPr lang="ru-RU" dirty="0" smtClean="0"/>
              <a:t>Время как </a:t>
            </a:r>
            <a:r>
              <a:rPr lang="ru-RU" dirty="0" smtClean="0"/>
              <a:t>сплошной </a:t>
            </a:r>
            <a:r>
              <a:rPr lang="ru-RU" dirty="0" err="1" smtClean="0"/>
              <a:t>дионисийский</a:t>
            </a:r>
            <a:r>
              <a:rPr lang="ru-RU" dirty="0" smtClean="0"/>
              <a:t> поток становления, «</a:t>
            </a:r>
            <a:r>
              <a:rPr lang="ru-RU" dirty="0" smtClean="0"/>
              <a:t>вечного возвращения», в котором «снимаются» противоположности добра и зла, времени и вечности, становления и уничтожения, бытия и </a:t>
            </a:r>
            <a:r>
              <a:rPr lang="ru-RU" dirty="0" smtClean="0"/>
              <a:t>небытия – в зороастризме порождается </a:t>
            </a:r>
            <a:r>
              <a:rPr lang="ru-RU" dirty="0" err="1" smtClean="0"/>
              <a:t>Зерваном</a:t>
            </a:r>
            <a:r>
              <a:rPr lang="ru-RU" dirty="0" smtClean="0"/>
              <a:t> (Абсолютом), «бесконечным временем». Ницше видел общее между Гераклитом </a:t>
            </a:r>
            <a:r>
              <a:rPr lang="ru-RU" dirty="0" smtClean="0"/>
              <a:t>и Заратустрой. Учение о </a:t>
            </a:r>
            <a:r>
              <a:rPr lang="ru-RU" dirty="0" err="1" smtClean="0"/>
              <a:t>Зерване</a:t>
            </a:r>
            <a:r>
              <a:rPr lang="ru-RU" dirty="0" smtClean="0"/>
              <a:t> как </a:t>
            </a:r>
            <a:r>
              <a:rPr lang="ru-RU" dirty="0" err="1" smtClean="0"/>
              <a:t>зороастрийское</a:t>
            </a:r>
            <a:r>
              <a:rPr lang="ru-RU" dirty="0" smtClean="0"/>
              <a:t> было само собой разумеющимся еще для К.Г. Юнга, ссылавшегося на эти же книги (см. его работу «Символы превращения», 1911 — </a:t>
            </a:r>
            <a:r>
              <a:rPr lang="ru-RU" dirty="0" smtClean="0"/>
              <a:t>1950)</a:t>
            </a:r>
          </a:p>
          <a:p>
            <a:r>
              <a:rPr lang="ru-RU" dirty="0" smtClean="0"/>
              <a:t>«Заратуштра </a:t>
            </a:r>
            <a:r>
              <a:rPr lang="ru-RU" dirty="0" smtClean="0"/>
              <a:t>создал это роковое заблуждение — мораль: следовательно, он же и должен первым его </a:t>
            </a:r>
            <a:r>
              <a:rPr lang="ru-RU" dirty="0" smtClean="0"/>
              <a:t>распознать» – пишет Ницше в «Се человек». В отличие от Иисуса он понимал про вечное возвращение</a:t>
            </a:r>
          </a:p>
          <a:p>
            <a:r>
              <a:rPr lang="ru-RU" dirty="0" smtClean="0"/>
              <a:t>Думаю</a:t>
            </a:r>
            <a:r>
              <a:rPr lang="ru-RU" dirty="0" smtClean="0"/>
              <a:t>, что Ницше бессознательно воспринимал Иисуса как «конкурента» — а вот Заратуштра, фигура для европейцев почти пустая, конкурентом ему не был</a:t>
            </a:r>
            <a:endParaRPr lang="ru-RU" dirty="0"/>
          </a:p>
        </p:txBody>
      </p:sp>
      <p:pic>
        <p:nvPicPr>
          <p:cNvPr id="26626" name="Picture 2" descr="http://cs10226.vk.me/u67169993/a_05a25a0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500166" cy="16501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286512" cy="1143000"/>
          </a:xfrm>
        </p:spPr>
        <p:txBody>
          <a:bodyPr/>
          <a:lstStyle/>
          <a:p>
            <a:r>
              <a:rPr lang="ru-RU" dirty="0" smtClean="0"/>
              <a:t>Ницше: Бог умер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6858016" cy="292895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Человек — это переходное существо, движущееся от обезьяны к </a:t>
            </a:r>
            <a:r>
              <a:rPr lang="ru-RU" dirty="0" smtClean="0"/>
              <a:t>сверхчеловеку…Человека должно превзойти</a:t>
            </a:r>
          </a:p>
          <a:p>
            <a:r>
              <a:rPr lang="ru-RU" dirty="0" smtClean="0"/>
              <a:t> В </a:t>
            </a:r>
            <a:r>
              <a:rPr lang="ru-RU" dirty="0" smtClean="0"/>
              <a:t>человеке важно то, что он мост, а не цель: в человеке можно любить только то, что он переход и гибель</a:t>
            </a:r>
            <a:endParaRPr lang="ru-RU" dirty="0"/>
          </a:p>
        </p:txBody>
      </p:sp>
      <p:pic>
        <p:nvPicPr>
          <p:cNvPr id="31746" name="Picture 2" descr="http://bumpshack.com/wp-content/uploads/2010/07/Christopher-Reeve-As-Superman-PHOTO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44331" y="0"/>
            <a:ext cx="2399669" cy="3429000"/>
          </a:xfrm>
          <a:prstGeom prst="rect">
            <a:avLst/>
          </a:prstGeom>
          <a:noFill/>
        </p:spPr>
      </p:pic>
      <p:pic>
        <p:nvPicPr>
          <p:cNvPr id="31748" name="Picture 4" descr="http://www.newclearvision.com/wp-content/uploads/2011/05/g-n-dead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42098"/>
            <a:ext cx="4857752" cy="3115902"/>
          </a:xfrm>
          <a:prstGeom prst="rect">
            <a:avLst/>
          </a:prstGeom>
          <a:noFill/>
        </p:spPr>
      </p:pic>
      <p:pic>
        <p:nvPicPr>
          <p:cNvPr id="31750" name="Picture 6" descr="http://open.az/uploads/posts/2009-06/1244375122_usigi_putin_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3528015"/>
            <a:ext cx="2428860" cy="33299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txBody>
          <a:bodyPr/>
          <a:lstStyle/>
          <a:p>
            <a:r>
              <a:rPr lang="ru-RU" dirty="0" smtClean="0"/>
              <a:t>Переход по мосту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429264"/>
            <a:ext cx="9144000" cy="142873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Между эго и Самостью?</a:t>
            </a:r>
          </a:p>
          <a:p>
            <a:r>
              <a:rPr lang="ru-RU" dirty="0" smtClean="0"/>
              <a:t>Между массовым сознанием и </a:t>
            </a:r>
            <a:r>
              <a:rPr lang="ru-RU" dirty="0" err="1" smtClean="0"/>
              <a:t>индивидуированной</a:t>
            </a:r>
            <a:r>
              <a:rPr lang="ru-RU" dirty="0" smtClean="0"/>
              <a:t> личностью?</a:t>
            </a:r>
            <a:endParaRPr lang="ru-RU" dirty="0"/>
          </a:p>
        </p:txBody>
      </p:sp>
      <p:pic>
        <p:nvPicPr>
          <p:cNvPr id="36866" name="Picture 2" descr="http://fotointeres.ru/wp-content/uploads/2012/04/worlds-highest-bridge-05-720x4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857232"/>
            <a:ext cx="6858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r>
              <a:rPr lang="ru-RU" dirty="0" smtClean="0"/>
              <a:t>К.Г.Юнг о </a:t>
            </a:r>
            <a:r>
              <a:rPr lang="ru-RU" dirty="0" err="1" smtClean="0"/>
              <a:t>мана-личности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332037"/>
            <a:ext cx="9286908" cy="452596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«Эго присвоило себе нечто такое, что ему и вовсе не принадлежит. Но принадлежит ли </a:t>
            </a:r>
            <a:r>
              <a:rPr lang="ru-RU" dirty="0" smtClean="0"/>
              <a:t>эта </a:t>
            </a:r>
            <a:r>
              <a:rPr lang="ru-RU" dirty="0" err="1" smtClean="0"/>
              <a:t>мана</a:t>
            </a:r>
            <a:r>
              <a:rPr lang="ru-RU" dirty="0" smtClean="0"/>
              <a:t>? Если мы действительно имеем дело с эго, которое завоевало </a:t>
            </a:r>
            <a:r>
              <a:rPr lang="ru-RU" dirty="0" err="1" smtClean="0"/>
              <a:t>аниму</a:t>
            </a:r>
            <a:r>
              <a:rPr lang="ru-RU" dirty="0" smtClean="0"/>
              <a:t> или душу, то тогда </a:t>
            </a:r>
            <a:r>
              <a:rPr lang="ru-RU" dirty="0" err="1" smtClean="0"/>
              <a:t>мана</a:t>
            </a:r>
            <a:r>
              <a:rPr lang="ru-RU" dirty="0" smtClean="0"/>
              <a:t> должна была и в самом деле принадлежать ему, и было бы правильным считать владельца весьма важным. Но почему тогда эта важность </a:t>
            </a:r>
            <a:r>
              <a:rPr lang="ru-RU" dirty="0" err="1" smtClean="0"/>
              <a:t>мана</a:t>
            </a:r>
            <a:r>
              <a:rPr lang="ru-RU" dirty="0" smtClean="0"/>
              <a:t> не возбуждает других, не работает с ними? А не работает потому, что, фактически, никто важным и не стал, а стал идентичным с архетипом, другой бессознательной фигурой. Следовательно, мы должны заключить, что эго никогда и вовсе не владело </a:t>
            </a:r>
            <a:r>
              <a:rPr lang="ru-RU" dirty="0" err="1" smtClean="0"/>
              <a:t>анимой</a:t>
            </a:r>
            <a:r>
              <a:rPr lang="ru-RU" dirty="0" smtClean="0"/>
              <a:t>, поэтому не владело и </a:t>
            </a:r>
            <a:r>
              <a:rPr lang="ru-RU" dirty="0" err="1" smtClean="0"/>
              <a:t>маной</a:t>
            </a:r>
            <a:r>
              <a:rPr lang="ru-RU" dirty="0" smtClean="0"/>
              <a:t>. А все, что происходит, не более чем подделка, новая фальсификация» (там же, </a:t>
            </a:r>
            <a:r>
              <a:rPr lang="ru-RU" dirty="0" err="1" smtClean="0"/>
              <a:t>par</a:t>
            </a:r>
            <a:r>
              <a:rPr lang="ru-RU" dirty="0" smtClean="0"/>
              <a:t>. 380; </a:t>
            </a:r>
            <a:r>
              <a:rPr lang="ru-RU" dirty="0" smtClean="0"/>
              <a:t>ПБ, </a:t>
            </a:r>
            <a:r>
              <a:rPr lang="ru-RU" dirty="0" smtClean="0"/>
              <a:t>с. 301).</a:t>
            </a:r>
            <a:endParaRPr lang="ru-RU" dirty="0"/>
          </a:p>
        </p:txBody>
      </p:sp>
      <p:pic>
        <p:nvPicPr>
          <p:cNvPr id="32770" name="Picture 2" descr="http://www.lormed.ru/images/stories/carl-ju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643042" cy="23310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Постмодернизм: пророков больше не будет!</a:t>
            </a:r>
            <a:endParaRPr lang="ru-RU" dirty="0"/>
          </a:p>
        </p:txBody>
      </p:sp>
      <p:pic>
        <p:nvPicPr>
          <p:cNvPr id="33794" name="Picture 2" descr="http://img0.liveinternet.ru/images/attach/c/0/39/863/39863892_osho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00438"/>
            <a:ext cx="1987565" cy="2957497"/>
          </a:xfrm>
          <a:prstGeom prst="rect">
            <a:avLst/>
          </a:prstGeom>
          <a:noFill/>
        </p:spPr>
      </p:pic>
      <p:pic>
        <p:nvPicPr>
          <p:cNvPr id="33796" name="Picture 4" descr="http://www.samvel.net/text/spiritual/RAMAYAN_files/Sai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4286256"/>
            <a:ext cx="1750230" cy="221457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714876" y="6488668"/>
            <a:ext cx="2265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Саи</a:t>
            </a:r>
            <a:r>
              <a:rPr lang="ru-RU" dirty="0" smtClean="0"/>
              <a:t> Баба (1926-2011)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0" y="6488668"/>
            <a:ext cx="2318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Раджниш</a:t>
            </a:r>
            <a:r>
              <a:rPr lang="ru-RU" dirty="0" smtClean="0"/>
              <a:t> (1921-1990)</a:t>
            </a:r>
            <a:endParaRPr lang="ru-RU" dirty="0"/>
          </a:p>
        </p:txBody>
      </p:sp>
      <p:pic>
        <p:nvPicPr>
          <p:cNvPr id="33798" name="Picture 6" descr="http://pelevin.nov.ru/forum/upload/images/132699513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928670"/>
            <a:ext cx="2214546" cy="270174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660902" y="3643314"/>
            <a:ext cx="1483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(</a:t>
            </a:r>
            <a:r>
              <a:rPr lang="ru-RU" dirty="0" smtClean="0"/>
              <a:t>1925 – 1998)</a:t>
            </a:r>
            <a:endParaRPr lang="ru-RU" dirty="0"/>
          </a:p>
        </p:txBody>
      </p:sp>
      <p:pic>
        <p:nvPicPr>
          <p:cNvPr id="33800" name="Picture 8" descr="http://lichnosti.net/photos/2653/1290806998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57356" y="1285859"/>
            <a:ext cx="1785950" cy="240622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571736" y="3714752"/>
            <a:ext cx="148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Рон</a:t>
            </a:r>
            <a:r>
              <a:rPr lang="ru-RU" dirty="0" smtClean="0"/>
              <a:t> </a:t>
            </a:r>
            <a:r>
              <a:rPr lang="ru-RU" dirty="0" err="1" smtClean="0"/>
              <a:t>Хаббард</a:t>
            </a:r>
            <a:r>
              <a:rPr lang="ru-RU" dirty="0" smtClean="0"/>
              <a:t> </a:t>
            </a:r>
          </a:p>
          <a:p>
            <a:r>
              <a:rPr lang="ru-RU" dirty="0" smtClean="0"/>
              <a:t>(1911-86)</a:t>
            </a:r>
            <a:endParaRPr lang="ru-RU" dirty="0"/>
          </a:p>
        </p:txBody>
      </p:sp>
      <p:pic>
        <p:nvPicPr>
          <p:cNvPr id="33802" name="Picture 10" descr="http://www.kinodrive.com/img/actors/photo-26909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928670"/>
            <a:ext cx="1143000" cy="1809751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0" y="2714620"/>
            <a:ext cx="13853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Махариши</a:t>
            </a:r>
            <a:endParaRPr lang="ru-RU" dirty="0" smtClean="0"/>
          </a:p>
          <a:p>
            <a:r>
              <a:rPr lang="ru-RU" dirty="0" smtClean="0"/>
              <a:t>(1917-2008) </a:t>
            </a:r>
          </a:p>
          <a:p>
            <a:endParaRPr lang="ru-RU" dirty="0"/>
          </a:p>
        </p:txBody>
      </p:sp>
      <p:pic>
        <p:nvPicPr>
          <p:cNvPr id="33804" name="Picture 12" descr="http://im4-tub-ru.yandex.net/i?id=95875212-47-72&amp;n=2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1382512"/>
            <a:ext cx="1643074" cy="2319634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4500562" y="3643314"/>
            <a:ext cx="2033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Свами</a:t>
            </a:r>
            <a:r>
              <a:rPr lang="ru-RU" dirty="0" smtClean="0"/>
              <a:t> </a:t>
            </a:r>
            <a:r>
              <a:rPr lang="ru-RU" dirty="0" err="1" smtClean="0"/>
              <a:t>Прабхупада</a:t>
            </a:r>
            <a:endParaRPr lang="ru-RU" dirty="0" smtClean="0"/>
          </a:p>
          <a:p>
            <a:r>
              <a:rPr lang="ru-RU" dirty="0" smtClean="0"/>
              <a:t>(1896-1977)</a:t>
            </a:r>
            <a:endParaRPr lang="ru-RU" dirty="0"/>
          </a:p>
        </p:txBody>
      </p:sp>
      <p:pic>
        <p:nvPicPr>
          <p:cNvPr id="33806" name="Picture 14" descr="Shoko Asahara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39000" y="4143380"/>
            <a:ext cx="1905000" cy="2343151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7445009" y="6488668"/>
            <a:ext cx="16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Асахара</a:t>
            </a:r>
            <a:r>
              <a:rPr lang="ru-RU" dirty="0" smtClean="0"/>
              <a:t> (1955-)</a:t>
            </a:r>
            <a:endParaRPr lang="ru-RU" dirty="0"/>
          </a:p>
        </p:txBody>
      </p:sp>
      <p:pic>
        <p:nvPicPr>
          <p:cNvPr id="33808" name="Picture 16" descr="http://vthumb.ak.fbcdn.net/hvthumb-ak-snc4/158385_223338764359892_105293626164407_7563_1296_b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85984" y="4357694"/>
            <a:ext cx="2476517" cy="1857388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428860" y="6286520"/>
            <a:ext cx="2239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Боб Марли (1945-81)</a:t>
            </a: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928934"/>
            <a:ext cx="9144000" cy="3929066"/>
          </a:xfrm>
        </p:spPr>
        <p:txBody>
          <a:bodyPr/>
          <a:lstStyle/>
          <a:p>
            <a:r>
              <a:rPr lang="ru-RU" dirty="0" smtClean="0"/>
              <a:t>Заратустра и Моисей беседовали с Богом</a:t>
            </a:r>
          </a:p>
          <a:p>
            <a:r>
              <a:rPr lang="ru-RU" dirty="0" smtClean="0"/>
              <a:t>Иисус взывал к Богу, но тот не отвечал</a:t>
            </a:r>
          </a:p>
          <a:p>
            <a:r>
              <a:rPr lang="ru-RU" dirty="0" smtClean="0"/>
              <a:t>Юнг говорил со своими собственными снами, связанными с коллективным бессознательным</a:t>
            </a:r>
          </a:p>
          <a:p>
            <a:r>
              <a:rPr lang="ru-RU" dirty="0" smtClean="0"/>
              <a:t>В конце </a:t>
            </a:r>
            <a:r>
              <a:rPr lang="en-US" dirty="0" smtClean="0"/>
              <a:t>XX </a:t>
            </a:r>
            <a:r>
              <a:rPr lang="ru-RU" dirty="0" smtClean="0"/>
              <a:t>века люди стали принимать сообщения от Вселенского Разума и инопланетян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7890" name="Picture 2" descr="http://www.archi.ru/files/img/news/large650/1133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286248" cy="2848707"/>
          </a:xfrm>
          <a:prstGeom prst="rect">
            <a:avLst/>
          </a:prstGeom>
          <a:noFill/>
        </p:spPr>
      </p:pic>
      <p:pic>
        <p:nvPicPr>
          <p:cNvPr id="37892" name="Picture 4" descr="http://img1.liveinternet.ru/images/attach/c/4/80/517/80517049_3970017_6964306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9" y="0"/>
            <a:ext cx="3786182" cy="28379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572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Челябинский метеорит был обычным</a:t>
            </a:r>
            <a:endParaRPr lang="ru-RU" dirty="0"/>
          </a:p>
        </p:txBody>
      </p:sp>
      <p:pic>
        <p:nvPicPr>
          <p:cNvPr id="38914" name="Picture 2" descr="http://uralpolit.ru/sites/fedpress/files/baynova_m/news/0_b8615_6fb83b39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056115"/>
            <a:ext cx="7715272" cy="58018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00174"/>
          </a:xfrm>
        </p:spPr>
        <p:txBody>
          <a:bodyPr>
            <a:normAutofit/>
          </a:bodyPr>
          <a:lstStyle/>
          <a:p>
            <a:r>
              <a:rPr lang="en-US" dirty="0" smtClean="0"/>
              <a:t>XXI</a:t>
            </a:r>
            <a:r>
              <a:rPr lang="ru-RU" dirty="0" smtClean="0"/>
              <a:t> век – </a:t>
            </a:r>
            <a:r>
              <a:rPr lang="ru-RU" dirty="0" err="1" smtClean="0"/>
              <a:t>век</a:t>
            </a:r>
            <a:r>
              <a:rPr lang="ru-RU" dirty="0" smtClean="0"/>
              <a:t> интенсивных коммуникаций</a:t>
            </a:r>
            <a:endParaRPr lang="ru-RU" dirty="0"/>
          </a:p>
        </p:txBody>
      </p:sp>
      <p:pic>
        <p:nvPicPr>
          <p:cNvPr id="39938" name="Picture 2" descr="http://wiki.iteach.ru/images/f/f7/0_4d89d_622093f_X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485169"/>
            <a:ext cx="7786710" cy="53728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714376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Бог </a:t>
            </a:r>
            <a:r>
              <a:rPr lang="en-US" dirty="0" smtClean="0"/>
              <a:t>XXI </a:t>
            </a:r>
            <a:r>
              <a:rPr lang="ru-RU" dirty="0" smtClean="0"/>
              <a:t>века – это Интернет,</a:t>
            </a:r>
            <a:br>
              <a:rPr lang="ru-RU" dirty="0" smtClean="0"/>
            </a:br>
            <a:r>
              <a:rPr lang="ru-RU" dirty="0" smtClean="0"/>
              <a:t>а его пророки - эксперты</a:t>
            </a:r>
            <a:endParaRPr lang="ru-RU" dirty="0"/>
          </a:p>
        </p:txBody>
      </p:sp>
      <p:pic>
        <p:nvPicPr>
          <p:cNvPr id="45058" name="Picture 2" descr="http://stat17.privet.ru/lr/0a0b0cac07517a961bcf20466538f44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55578"/>
            <a:ext cx="6929454" cy="5202422"/>
          </a:xfrm>
          <a:prstGeom prst="rect">
            <a:avLst/>
          </a:prstGeom>
          <a:noFill/>
        </p:spPr>
      </p:pic>
      <p:pic>
        <p:nvPicPr>
          <p:cNvPr id="45060" name="Picture 4" descr="http://evotrade.ru/best/baffet/baffe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7625" y="1928802"/>
            <a:ext cx="1476375" cy="1905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466810" y="3857628"/>
            <a:ext cx="16771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Уоррен </a:t>
            </a:r>
            <a:r>
              <a:rPr lang="ru-RU" dirty="0" err="1" smtClean="0"/>
              <a:t>Баффет</a:t>
            </a:r>
            <a:endParaRPr lang="ru-RU" dirty="0"/>
          </a:p>
        </p:txBody>
      </p:sp>
      <p:pic>
        <p:nvPicPr>
          <p:cNvPr id="45062" name="Picture 6" descr="http://www.wisemoney.com/wp-content/uploads/2010/06/george-soros-phot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40" y="4357694"/>
            <a:ext cx="1428760" cy="214314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490278" y="6488668"/>
            <a:ext cx="1653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Джордж Сорос</a:t>
            </a:r>
            <a:endParaRPr lang="ru-RU" dirty="0"/>
          </a:p>
        </p:txBody>
      </p:sp>
      <p:pic>
        <p:nvPicPr>
          <p:cNvPr id="45064" name="Picture 8" descr="http://www.profi-forex.org/system/news/15_7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97342" y="1"/>
            <a:ext cx="2146658" cy="150017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358082" y="1500174"/>
            <a:ext cx="1538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Бен </a:t>
            </a:r>
            <a:r>
              <a:rPr lang="ru-RU" dirty="0" err="1" smtClean="0"/>
              <a:t>Бернанке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Генетическая генеалогия </a:t>
            </a:r>
            <a:r>
              <a:rPr lang="ru-RU" dirty="0" err="1" smtClean="0"/>
              <a:t>ариев</a:t>
            </a:r>
            <a:endParaRPr lang="ru-RU" dirty="0"/>
          </a:p>
        </p:txBody>
      </p:sp>
      <p:pic>
        <p:nvPicPr>
          <p:cNvPr id="21506" name="Picture 2" descr="&amp;Gcy;&amp;icy;&amp;tcy;&amp;lcy;&amp;iecy;&amp;rcy; &amp;ocy;&amp;shcy;&amp;icy;&amp;bcy;&amp;acy;&amp;lcy;&amp;scy;&amp;yacy;. &amp;Ncy;&amp;iecy;&amp;mcy;&amp;tscy;&amp;ycy; &amp;ncy;&amp;iecy; &amp;acy;&amp;rcy;&amp;icy;&amp;jcy;&amp;tscy;&amp;ycy;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53147"/>
            <a:ext cx="9144000" cy="59048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Великомученики Интернета</a:t>
            </a:r>
            <a:endParaRPr lang="ru-RU" dirty="0"/>
          </a:p>
        </p:txBody>
      </p:sp>
      <p:pic>
        <p:nvPicPr>
          <p:cNvPr id="47106" name="Picture 2" descr="http://img1.1tv.ru/imgsize480x360/PR201206220932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4572000" cy="3429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2844" y="5429264"/>
            <a:ext cx="2833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Джулиан </a:t>
            </a:r>
            <a:r>
              <a:rPr lang="ru-RU" dirty="0" err="1" smtClean="0"/>
              <a:t>Ассанж</a:t>
            </a:r>
            <a:r>
              <a:rPr lang="ru-RU" dirty="0" smtClean="0"/>
              <a:t>, </a:t>
            </a:r>
            <a:r>
              <a:rPr lang="en-US" dirty="0" err="1" smtClean="0"/>
              <a:t>Wikileaks</a:t>
            </a:r>
            <a:endParaRPr lang="ru-RU" dirty="0"/>
          </a:p>
        </p:txBody>
      </p:sp>
      <p:pic>
        <p:nvPicPr>
          <p:cNvPr id="47108" name="Picture 4" descr="http://www.politonline.ru/image/preview/video/2427_m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98892" y="1643050"/>
            <a:ext cx="4345108" cy="335758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715140" y="5429264"/>
            <a:ext cx="1780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Эдвард </a:t>
            </a:r>
            <a:r>
              <a:rPr lang="ru-RU" dirty="0" err="1" smtClean="0"/>
              <a:t>Сноуден</a:t>
            </a:r>
            <a:endParaRPr lang="ru-RU" dirty="0"/>
          </a:p>
        </p:txBody>
      </p:sp>
      <p:pic>
        <p:nvPicPr>
          <p:cNvPr id="47110" name="Picture 6" descr="http://img5.dp.ru/images/article/2011/02/13/68927dfe-e314-476a-903a-9dc19a406fa8_150_1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5095862"/>
            <a:ext cx="2643206" cy="17621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Последние  традиционалисты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6143644"/>
            <a:ext cx="1267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Рене </a:t>
            </a:r>
            <a:r>
              <a:rPr lang="ru-RU" dirty="0" err="1" smtClean="0"/>
              <a:t>Генон</a:t>
            </a:r>
            <a:endParaRPr lang="ru-RU" dirty="0" smtClean="0"/>
          </a:p>
          <a:p>
            <a:r>
              <a:rPr lang="ru-RU" dirty="0" smtClean="0"/>
              <a:t>1886-1951</a:t>
            </a:r>
            <a:endParaRPr lang="ru-RU" dirty="0"/>
          </a:p>
        </p:txBody>
      </p:sp>
      <p:pic>
        <p:nvPicPr>
          <p:cNvPr id="40964" name="Picture 4" descr="http://www.avdet.org/files/images/dervish_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5924550" cy="4152901"/>
          </a:xfrm>
          <a:prstGeom prst="rect">
            <a:avLst/>
          </a:prstGeom>
          <a:noFill/>
        </p:spPr>
      </p:pic>
      <p:pic>
        <p:nvPicPr>
          <p:cNvPr id="40962" name="Picture 2" descr="http://www.evrazia.tv/files/gen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643182"/>
            <a:ext cx="2676525" cy="333375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572000" y="6211669"/>
            <a:ext cx="21164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Барон </a:t>
            </a:r>
            <a:r>
              <a:rPr lang="ru-RU" dirty="0" err="1" smtClean="0"/>
              <a:t>Юлиус</a:t>
            </a:r>
            <a:r>
              <a:rPr lang="ru-RU" dirty="0" smtClean="0"/>
              <a:t> </a:t>
            </a:r>
            <a:r>
              <a:rPr lang="ru-RU" dirty="0" err="1" smtClean="0"/>
              <a:t>Эвола</a:t>
            </a:r>
            <a:endParaRPr lang="ru-RU" dirty="0" smtClean="0"/>
          </a:p>
          <a:p>
            <a:r>
              <a:rPr lang="ru-RU" dirty="0" smtClean="0"/>
              <a:t>1898-1974</a:t>
            </a:r>
            <a:endParaRPr lang="ru-RU" dirty="0"/>
          </a:p>
        </p:txBody>
      </p:sp>
      <p:pic>
        <p:nvPicPr>
          <p:cNvPr id="40968" name="Picture 8" descr="http://www.losalamoshistory.org/Suitcase/mpmu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857232"/>
            <a:ext cx="3286116" cy="4966518"/>
          </a:xfrm>
          <a:prstGeom prst="rect">
            <a:avLst/>
          </a:prstGeom>
          <a:noFill/>
        </p:spPr>
      </p:pic>
      <p:pic>
        <p:nvPicPr>
          <p:cNvPr id="40966" name="Picture 6" descr="http://tresmontes7.files.wordpress.com/2008/03/julius_evol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73395" y="3586173"/>
            <a:ext cx="2370605" cy="32718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Современные пророки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2844" y="1285860"/>
            <a:ext cx="259398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Террористы</a:t>
            </a:r>
          </a:p>
          <a:p>
            <a:r>
              <a:rPr lang="ru-RU" sz="2400" dirty="0" smtClean="0"/>
              <a:t>Экстремисты</a:t>
            </a:r>
          </a:p>
          <a:p>
            <a:r>
              <a:rPr lang="ru-RU" sz="2400" dirty="0" smtClean="0"/>
              <a:t>Фундаменталисты</a:t>
            </a:r>
          </a:p>
          <a:p>
            <a:r>
              <a:rPr lang="ru-RU" sz="2400" dirty="0" smtClean="0"/>
              <a:t>Сумасшедшие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7143768" y="1285860"/>
            <a:ext cx="1755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Шоу-бизнес</a:t>
            </a:r>
            <a:endParaRPr lang="ru-RU" sz="2400" dirty="0"/>
          </a:p>
        </p:txBody>
      </p:sp>
      <p:pic>
        <p:nvPicPr>
          <p:cNvPr id="43012" name="Picture 4" descr="http://www.ruslania.com/pictures/big/97858174001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10331" y="2757495"/>
            <a:ext cx="2733669" cy="4100505"/>
          </a:xfrm>
          <a:prstGeom prst="rect">
            <a:avLst/>
          </a:prstGeom>
          <a:noFill/>
        </p:spPr>
      </p:pic>
      <p:pic>
        <p:nvPicPr>
          <p:cNvPr id="43014" name="Picture 6" descr="http://news.bat2.ru/34/images/u8vu1yv_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1142984"/>
            <a:ext cx="3333750" cy="3076575"/>
          </a:xfrm>
          <a:prstGeom prst="rect">
            <a:avLst/>
          </a:prstGeom>
          <a:noFill/>
        </p:spPr>
      </p:pic>
      <p:pic>
        <p:nvPicPr>
          <p:cNvPr id="43010" name="Picture 2" descr="http://moole.ru/uploads/posts/2011-09/1315822815_benjalade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198648"/>
            <a:ext cx="4105294" cy="365935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929190" y="4143380"/>
            <a:ext cx="1382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Протоиерей</a:t>
            </a:r>
          </a:p>
          <a:p>
            <a:r>
              <a:rPr lang="ru-RU" dirty="0" smtClean="0"/>
              <a:t>Вс. Чаплин</a:t>
            </a:r>
            <a:endParaRPr lang="ru-RU" dirty="0"/>
          </a:p>
        </p:txBody>
      </p:sp>
      <p:pic>
        <p:nvPicPr>
          <p:cNvPr id="43016" name="Picture 8" descr="http://www.chaskor.ru/posts_images_200902/392_300_3659_limonovbi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5143512"/>
            <a:ext cx="2240265" cy="171448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143372" y="4786322"/>
            <a:ext cx="1263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Э.Лимонов</a:t>
            </a: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Глоссолалия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46082" name="Picture 2" descr="http://isakov.stunda.org/photos/pe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24433"/>
            <a:ext cx="5214942" cy="6033567"/>
          </a:xfrm>
          <a:prstGeom prst="rect">
            <a:avLst/>
          </a:prstGeom>
          <a:noFill/>
        </p:spPr>
      </p:pic>
      <p:pic>
        <p:nvPicPr>
          <p:cNvPr id="46084" name="Picture 4" descr="http://www.magazinov.net/_files/1/0/10004206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9000" y="0"/>
            <a:ext cx="1905000" cy="260985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214942" y="2643182"/>
            <a:ext cx="407196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«Мне суметь войти в звук, войти в рот и повернуть мне глаза на себя самого, стоящего посередине, внутри храма уст, то не увидел бы я языка, зубов, десен и мрачного свода сырого и жаркого неба; я увидел бы небо; увидел бы солнце; космический храм бы возник, гремя блесками…».</a:t>
            </a:r>
            <a:endParaRPr lang="ru-RU" sz="24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229600" cy="1143000"/>
          </a:xfrm>
        </p:spPr>
        <p:txBody>
          <a:bodyPr/>
          <a:lstStyle/>
          <a:p>
            <a:r>
              <a:rPr lang="ru-RU" dirty="0" smtClean="0"/>
              <a:t>Пол Янг разговаривает с Богом</a:t>
            </a:r>
            <a:endParaRPr lang="ru-RU" dirty="0"/>
          </a:p>
        </p:txBody>
      </p:sp>
      <p:pic>
        <p:nvPicPr>
          <p:cNvPr id="44034" name="Picture 2" descr="http://a.abcnews.com/images/GMA/shack_author_090210_m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339436"/>
            <a:ext cx="7358082" cy="5518564"/>
          </a:xfrm>
          <a:prstGeom prst="rect">
            <a:avLst/>
          </a:prstGeom>
          <a:noFill/>
        </p:spPr>
      </p:pic>
      <p:pic>
        <p:nvPicPr>
          <p:cNvPr id="44036" name="Picture 4" descr="http://www.bookriver.ru/img/covers/32443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428868"/>
            <a:ext cx="1905000" cy="2857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5357826"/>
            <a:ext cx="18573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15 млн. экз. </a:t>
            </a:r>
          </a:p>
          <a:p>
            <a:r>
              <a:rPr lang="ru-RU" sz="2400" dirty="0" smtClean="0"/>
              <a:t>В 40 странах</a:t>
            </a:r>
            <a:endParaRPr lang="ru-RU" sz="24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500306"/>
            <a:ext cx="8991600" cy="4357694"/>
          </a:xfrm>
        </p:spPr>
        <p:txBody>
          <a:bodyPr>
            <a:normAutofit fontScale="32500" lnSpcReduction="20000"/>
          </a:bodyPr>
          <a:lstStyle/>
          <a:p>
            <a:pPr algn="ctr"/>
            <a:r>
              <a:rPr lang="ru-RU" sz="4300" u="sng" dirty="0" smtClean="0">
                <a:solidFill>
                  <a:srgbClr val="C00000"/>
                </a:solidFill>
              </a:rPr>
              <a:t>МОСКОВСКАЯ АССОЦИАЦИЯ АНАЛИТИЧЕСКОЙ ПСИХОЛОГИИ</a:t>
            </a:r>
            <a:r>
              <a:rPr lang="ru-RU" sz="4300" dirty="0" smtClean="0">
                <a:solidFill>
                  <a:srgbClr val="C00000"/>
                </a:solidFill>
              </a:rPr>
              <a:t/>
            </a:r>
            <a:br>
              <a:rPr lang="ru-RU" sz="4300" dirty="0" smtClean="0">
                <a:solidFill>
                  <a:srgbClr val="C00000"/>
                </a:solidFill>
              </a:rPr>
            </a:br>
            <a:r>
              <a:rPr lang="ru-RU" sz="4300" dirty="0" smtClean="0">
                <a:solidFill>
                  <a:srgbClr val="C00000"/>
                </a:solidFill>
              </a:rPr>
              <a:t/>
            </a:r>
            <a:br>
              <a:rPr lang="ru-RU" sz="4300" dirty="0" smtClean="0">
                <a:solidFill>
                  <a:srgbClr val="C00000"/>
                </a:solidFill>
              </a:rPr>
            </a:br>
            <a:r>
              <a:rPr lang="ru-RU" sz="4300" dirty="0" smtClean="0">
                <a:solidFill>
                  <a:srgbClr val="C00000"/>
                </a:solidFill>
              </a:rPr>
              <a:t>X </a:t>
            </a:r>
            <a:r>
              <a:rPr lang="ru-RU" sz="4300" dirty="0" smtClean="0">
                <a:solidFill>
                  <a:srgbClr val="C00000"/>
                </a:solidFill>
              </a:rPr>
              <a:t>МЕЖДУНАРОДНАЯ НАУЧНО-ПРАКТИЧЕСКАЯ КОНФЕРЕНЦИЯ</a:t>
            </a:r>
            <a:br>
              <a:rPr lang="ru-RU" sz="4300" dirty="0" smtClean="0">
                <a:solidFill>
                  <a:srgbClr val="C000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3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ПСИХОЛОГИЯ ЮНОСТИ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sz="4300" dirty="0" smtClean="0">
              <a:solidFill>
                <a:srgbClr val="C00000"/>
              </a:solidFill>
            </a:endParaRPr>
          </a:p>
          <a:p>
            <a:pPr algn="ctr"/>
            <a:r>
              <a:rPr lang="ru-RU" sz="4900" b="1" dirty="0" smtClean="0">
                <a:solidFill>
                  <a:srgbClr val="C00000"/>
                </a:solidFill>
              </a:rPr>
              <a:t>4-6 ОКТЯБРЯ </a:t>
            </a:r>
            <a:r>
              <a:rPr lang="ru-RU" sz="4900" b="1" dirty="0" smtClean="0">
                <a:solidFill>
                  <a:srgbClr val="C00000"/>
                </a:solidFill>
              </a:rPr>
              <a:t>2013</a:t>
            </a: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b="1" u="sng" dirty="0" smtClean="0">
              <a:hlinkClick r:id="rId2"/>
            </a:endParaRP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5500" dirty="0" smtClean="0"/>
              <a:t>С участием</a:t>
            </a:r>
            <a:br>
              <a:rPr lang="ru-RU" sz="5500" dirty="0" smtClean="0"/>
            </a:br>
            <a:r>
              <a:rPr lang="ru-RU" sz="5500" dirty="0" smtClean="0"/>
              <a:t/>
            </a:r>
            <a:br>
              <a:rPr lang="ru-RU" sz="5500" dirty="0" smtClean="0"/>
            </a:br>
            <a:r>
              <a:rPr lang="ru-RU" sz="5500" b="1" dirty="0" smtClean="0"/>
              <a:t>Алана </a:t>
            </a:r>
            <a:r>
              <a:rPr lang="ru-RU" sz="5500" b="1" dirty="0" err="1" smtClean="0"/>
              <a:t>Гуггенбюля</a:t>
            </a:r>
            <a:r>
              <a:rPr lang="ru-RU" sz="5500" b="1" dirty="0" smtClean="0"/>
              <a:t> (Швейцария),</a:t>
            </a:r>
            <a:r>
              <a:rPr lang="ru-RU" sz="5500" dirty="0" smtClean="0"/>
              <a:t> </a:t>
            </a:r>
            <a:r>
              <a:rPr lang="ru-RU" sz="5500" b="1" dirty="0" smtClean="0"/>
              <a:t/>
            </a:r>
            <a:br>
              <a:rPr lang="ru-RU" sz="5500" b="1" dirty="0" smtClean="0"/>
            </a:br>
            <a:r>
              <a:rPr lang="ru-RU" sz="5500" b="1" dirty="0" smtClean="0"/>
              <a:t/>
            </a:r>
            <a:br>
              <a:rPr lang="ru-RU" sz="5500" b="1" dirty="0" smtClean="0"/>
            </a:br>
            <a:r>
              <a:rPr lang="ru-RU" sz="5500" b="1" dirty="0" err="1" smtClean="0"/>
              <a:t>Арнхильд</a:t>
            </a:r>
            <a:r>
              <a:rPr lang="ru-RU" sz="5500" b="1" dirty="0" smtClean="0"/>
              <a:t> </a:t>
            </a:r>
            <a:r>
              <a:rPr lang="ru-RU" sz="5500" b="1" dirty="0" err="1" smtClean="0"/>
              <a:t>Лоувенг</a:t>
            </a:r>
            <a:r>
              <a:rPr lang="ru-RU" sz="5500" b="1" dirty="0" smtClean="0"/>
              <a:t> (Норвегия),</a:t>
            </a:r>
            <a:r>
              <a:rPr lang="ru-RU" sz="5500" b="1" dirty="0" smtClean="0"/>
              <a:t/>
            </a:r>
            <a:br>
              <a:rPr lang="ru-RU" sz="5500" b="1" dirty="0" smtClean="0"/>
            </a:br>
            <a:r>
              <a:rPr lang="ru-RU" sz="5500" b="1" dirty="0" smtClean="0"/>
              <a:t/>
            </a:r>
            <a:br>
              <a:rPr lang="ru-RU" sz="5500" b="1" dirty="0" smtClean="0"/>
            </a:br>
            <a:r>
              <a:rPr lang="ru-RU" sz="5500" b="1" dirty="0" smtClean="0"/>
              <a:t>Бати </a:t>
            </a:r>
            <a:r>
              <a:rPr lang="ru-RU" sz="5500" b="1" dirty="0" err="1" smtClean="0"/>
              <a:t>Брашпальмони</a:t>
            </a:r>
            <a:r>
              <a:rPr lang="ru-RU" sz="5500" b="1" dirty="0" smtClean="0"/>
              <a:t>(Израиль</a:t>
            </a:r>
            <a:r>
              <a:rPr lang="ru-RU" sz="5500" b="1" dirty="0" smtClean="0"/>
              <a:t>)</a:t>
            </a:r>
            <a:endParaRPr lang="ru-RU" sz="5500" dirty="0"/>
          </a:p>
        </p:txBody>
      </p:sp>
      <p:pic>
        <p:nvPicPr>
          <p:cNvPr id="51202" name="Picture 2" descr="http://im3-tub-ru.yandex.net/i?id=150339206-30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0"/>
            <a:ext cx="1948809" cy="2357430"/>
          </a:xfrm>
          <a:prstGeom prst="rect">
            <a:avLst/>
          </a:prstGeom>
          <a:noFill/>
        </p:spPr>
      </p:pic>
      <p:pic>
        <p:nvPicPr>
          <p:cNvPr id="51204" name="Picture 4" descr="http://bukabench.com/assets/images/authors/L/Lauveng-Arnhil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0"/>
            <a:ext cx="2397386" cy="2357430"/>
          </a:xfrm>
          <a:prstGeom prst="rect">
            <a:avLst/>
          </a:prstGeom>
          <a:noFill/>
        </p:spPr>
      </p:pic>
      <p:pic>
        <p:nvPicPr>
          <p:cNvPr id="51206" name="Picture 6" descr="D:\лев\Мои документы\проектИНСТ\осен конф13\бат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12410" y="0"/>
            <a:ext cx="2313774" cy="23574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:\Users\Лев\Pictures\флагман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28688" y="1643063"/>
            <a:ext cx="74295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Comic Sans MS" pitchFamily="66" charset="0"/>
              </a:rPr>
              <a:t>МААП – флагман психологии </a:t>
            </a:r>
            <a:r>
              <a:rPr lang="en-US" sz="4800" b="1" dirty="0" smtClean="0">
                <a:solidFill>
                  <a:schemeClr val="bg1"/>
                </a:solidFill>
                <a:latin typeface="Comic Sans MS" pitchFamily="66" charset="0"/>
              </a:rPr>
              <a:t>XXI </a:t>
            </a:r>
            <a:r>
              <a:rPr lang="ru-RU" sz="4800" b="1" dirty="0" smtClean="0">
                <a:solidFill>
                  <a:schemeClr val="bg1"/>
                </a:solidFill>
                <a:latin typeface="Comic Sans MS" pitchFamily="66" charset="0"/>
              </a:rPr>
              <a:t>века </a:t>
            </a:r>
            <a:endParaRPr lang="ru-RU" sz="4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38914" name="Picture 2" descr="C:\Users\111\Pictures\Юнг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5" y="0"/>
            <a:ext cx="1428750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 descr="F:\лев-из компа\Мои документы\проектИНСТ\плакатМААП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0"/>
            <a:ext cx="4843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www.svet999.ru/content/arkaim/ma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781"/>
            <a:ext cx="9144000" cy="68122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0"/>
            <a:ext cx="7072330" cy="1143000"/>
          </a:xfrm>
        </p:spPr>
        <p:txBody>
          <a:bodyPr/>
          <a:lstStyle/>
          <a:p>
            <a:r>
              <a:rPr lang="ru-RU" dirty="0" smtClean="0"/>
              <a:t>Пророки и история религий</a:t>
            </a:r>
            <a:endParaRPr lang="ru-RU" dirty="0"/>
          </a:p>
        </p:txBody>
      </p:sp>
      <p:pic>
        <p:nvPicPr>
          <p:cNvPr id="30722" name="Picture 2" descr="http://img-fotki.yandex.ru/get/6416/48896407.3/0_8a98f_625e35a9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3714752"/>
            <a:ext cx="2310287" cy="3143248"/>
          </a:xfrm>
          <a:prstGeom prst="rect">
            <a:avLst/>
          </a:prstGeom>
          <a:noFill/>
        </p:spPr>
      </p:pic>
      <p:pic>
        <p:nvPicPr>
          <p:cNvPr id="30724" name="Picture 4" descr="http://im7-tub-ru.yandex.net/i?id=10484402-26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3562349"/>
            <a:ext cx="4591050" cy="3295651"/>
          </a:xfrm>
          <a:prstGeom prst="rect">
            <a:avLst/>
          </a:prstGeom>
          <a:noFill/>
        </p:spPr>
      </p:pic>
      <p:pic>
        <p:nvPicPr>
          <p:cNvPr id="30726" name="Picture 6" descr="http://www.tourblogger.ru/files/users/u27017/zaratustr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0"/>
            <a:ext cx="1758573" cy="2714620"/>
          </a:xfrm>
          <a:prstGeom prst="rect">
            <a:avLst/>
          </a:prstGeom>
          <a:noFill/>
        </p:spPr>
      </p:pic>
      <p:pic>
        <p:nvPicPr>
          <p:cNvPr id="30728" name="Picture 8" descr="http://img0.liveinternet.ru/images/attach/c/1/48/590/48590136_image06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857628"/>
            <a:ext cx="1910252" cy="2535733"/>
          </a:xfrm>
          <a:prstGeom prst="rect">
            <a:avLst/>
          </a:prstGeom>
          <a:noFill/>
        </p:spPr>
      </p:pic>
      <p:pic>
        <p:nvPicPr>
          <p:cNvPr id="30730" name="Picture 10" descr="http://im6-tub-ru.yandex.net/i?id=356451020-39-72&amp;n=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48575" y="928670"/>
            <a:ext cx="1495425" cy="2247901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715272" y="3143248"/>
            <a:ext cx="1120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Бахаулла</a:t>
            </a:r>
            <a:r>
              <a:rPr lang="ru-RU" dirty="0" smtClean="0"/>
              <a:t> </a:t>
            </a:r>
          </a:p>
          <a:p>
            <a:r>
              <a:rPr lang="ru-RU" dirty="0" smtClean="0"/>
              <a:t>(1817-92)</a:t>
            </a:r>
            <a:endParaRPr lang="ru-RU" dirty="0"/>
          </a:p>
        </p:txBody>
      </p:sp>
      <p:pic>
        <p:nvPicPr>
          <p:cNvPr id="30732" name="Picture 12" descr="http://www.religionfacts.com/sikhism/images/GuruNanak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29322" y="1000108"/>
            <a:ext cx="1434660" cy="205739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286380" y="3143248"/>
            <a:ext cx="2447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Гуру </a:t>
            </a:r>
            <a:r>
              <a:rPr lang="ru-RU" dirty="0" err="1" smtClean="0"/>
              <a:t>Нанак</a:t>
            </a:r>
            <a:r>
              <a:rPr lang="ru-RU" dirty="0" smtClean="0"/>
              <a:t> (1469-1539)</a:t>
            </a:r>
            <a:endParaRPr lang="ru-RU" dirty="0"/>
          </a:p>
        </p:txBody>
      </p:sp>
      <p:pic>
        <p:nvPicPr>
          <p:cNvPr id="30734" name="Picture 14" descr="http://wordsmith.org/words/images/manichean_large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14744" y="1000108"/>
            <a:ext cx="1643074" cy="2142139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571868" y="3143248"/>
            <a:ext cx="1707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Мани (216-276)</a:t>
            </a:r>
            <a:endParaRPr lang="ru-RU" dirty="0"/>
          </a:p>
        </p:txBody>
      </p:sp>
      <p:pic>
        <p:nvPicPr>
          <p:cNvPr id="30736" name="Picture 16" descr="http://www.metakultura.ru/potapov/p37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857356" y="1000108"/>
            <a:ext cx="1300172" cy="2166953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142976" y="3143248"/>
            <a:ext cx="2263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Эхнатон (14 в до н.э.)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42844" y="2786058"/>
            <a:ext cx="1652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628-551 до н.э.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Пророки у греков</a:t>
            </a:r>
            <a:endParaRPr lang="ru-RU" dirty="0"/>
          </a:p>
        </p:txBody>
      </p:sp>
      <p:pic>
        <p:nvPicPr>
          <p:cNvPr id="35842" name="Picture 2" descr="http://infa.ws/jivopis/41/1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09076"/>
            <a:ext cx="2857488" cy="416313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6211669"/>
            <a:ext cx="39117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Слепой </a:t>
            </a:r>
            <a:r>
              <a:rPr lang="ru-RU" dirty="0" err="1" smtClean="0"/>
              <a:t>Тиресий</a:t>
            </a:r>
            <a:r>
              <a:rPr lang="ru-RU" dirty="0" smtClean="0"/>
              <a:t> из Фив,</a:t>
            </a:r>
          </a:p>
          <a:p>
            <a:r>
              <a:rPr lang="ru-RU" dirty="0" smtClean="0"/>
              <a:t>Персонаж Гомера, </a:t>
            </a:r>
            <a:r>
              <a:rPr lang="ru-RU" dirty="0" err="1" smtClean="0"/>
              <a:t>Эсхилла</a:t>
            </a:r>
            <a:r>
              <a:rPr lang="ru-RU" dirty="0" smtClean="0"/>
              <a:t> и </a:t>
            </a:r>
            <a:r>
              <a:rPr lang="ru-RU" dirty="0" err="1" smtClean="0"/>
              <a:t>Софокла</a:t>
            </a:r>
            <a:endParaRPr lang="ru-RU" dirty="0" smtClean="0"/>
          </a:p>
        </p:txBody>
      </p:sp>
      <p:pic>
        <p:nvPicPr>
          <p:cNvPr id="35844" name="Picture 4" descr="http://www.grekomania.ru/images/greek-articles/ancient-greece/27_Pithia-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407953"/>
            <a:ext cx="2571768" cy="402131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214678" y="5500702"/>
            <a:ext cx="1887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Пифия в Дельфах</a:t>
            </a:r>
            <a:endParaRPr lang="ru-RU" dirty="0"/>
          </a:p>
        </p:txBody>
      </p:sp>
      <p:pic>
        <p:nvPicPr>
          <p:cNvPr id="35846" name="Picture 6" descr="http://upload.wikimedia.org/wikipedia/commons/thumb/4/42/Cassandra1.jpeg/200px-Cassandra1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28070" y="214291"/>
            <a:ext cx="1815930" cy="378621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572396" y="4214818"/>
            <a:ext cx="1208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Кассандра</a:t>
            </a:r>
            <a:endParaRPr lang="ru-RU" dirty="0"/>
          </a:p>
        </p:txBody>
      </p:sp>
      <p:pic>
        <p:nvPicPr>
          <p:cNvPr id="35848" name="Picture 8" descr="http://img1.liveinternet.ru/images/attach/c/2/71/785/71785987_oracles1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2081730"/>
            <a:ext cx="1900236" cy="477627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7572396" y="6488668"/>
            <a:ext cx="1013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Сивилла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/>
              <a:t>Архетипические</a:t>
            </a:r>
            <a:r>
              <a:rPr lang="ru-RU" b="1" dirty="0" smtClean="0"/>
              <a:t> элементы зороастризма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71612"/>
            <a:ext cx="9144000" cy="5286388"/>
          </a:xfrm>
        </p:spPr>
        <p:txBody>
          <a:bodyPr/>
          <a:lstStyle/>
          <a:p>
            <a:r>
              <a:rPr lang="ru-RU" dirty="0" smtClean="0"/>
              <a:t>Вера в Единого Бога и его пророка, священная книга (Авеста)</a:t>
            </a:r>
          </a:p>
          <a:p>
            <a:r>
              <a:rPr lang="ru-RU" dirty="0" smtClean="0"/>
              <a:t>Дуализм, борьба Добра и Зла, Истины и Лжи</a:t>
            </a:r>
          </a:p>
          <a:p>
            <a:r>
              <a:rPr lang="ru-RU" dirty="0" smtClean="0"/>
              <a:t>Рай и Ад, Страшный Суд</a:t>
            </a:r>
          </a:p>
          <a:p>
            <a:r>
              <a:rPr lang="ru-RU" dirty="0" smtClean="0"/>
              <a:t>7 ступеней духовного развития человека</a:t>
            </a:r>
          </a:p>
          <a:p>
            <a:r>
              <a:rPr lang="ru-RU" dirty="0" err="1" smtClean="0"/>
              <a:t>Эсхатологизм</a:t>
            </a:r>
            <a:r>
              <a:rPr lang="ru-RU" dirty="0" smtClean="0"/>
              <a:t>, победа Добра в конце времен после прихода Мессии (Спасителя)</a:t>
            </a:r>
          </a:p>
          <a:p>
            <a:r>
              <a:rPr lang="ru-RU" dirty="0" err="1" smtClean="0"/>
              <a:t>Трехчастность</a:t>
            </a:r>
            <a:r>
              <a:rPr lang="ru-RU" dirty="0" smtClean="0"/>
              <a:t>: жрецы – воины – работники; ум – слово - действие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Кризис и возникновение новой религии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1500174"/>
            <a:ext cx="7429520" cy="535782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Провозглашение нового Бога и отказ от других богов. </a:t>
            </a:r>
          </a:p>
          <a:p>
            <a:r>
              <a:rPr lang="ru-RU" dirty="0" err="1" smtClean="0"/>
              <a:t>Противопоставленность</a:t>
            </a:r>
            <a:r>
              <a:rPr lang="ru-RU" dirty="0" smtClean="0"/>
              <a:t> Добра и Зла; </a:t>
            </a:r>
            <a:r>
              <a:rPr lang="ru-RU" dirty="0" err="1" smtClean="0"/>
              <a:t>противопоствление</a:t>
            </a:r>
            <a:r>
              <a:rPr lang="ru-RU" dirty="0" smtClean="0"/>
              <a:t> другим народам и верованиям</a:t>
            </a:r>
          </a:p>
          <a:p>
            <a:r>
              <a:rPr lang="ru-RU" dirty="0" err="1" smtClean="0"/>
              <a:t>Дэвы</a:t>
            </a:r>
            <a:r>
              <a:rPr lang="ru-RU" dirty="0" smtClean="0"/>
              <a:t> и Асуры: радикальная ревизия или критика предыдущей религии</a:t>
            </a:r>
          </a:p>
          <a:p>
            <a:r>
              <a:rPr lang="ru-RU" dirty="0" smtClean="0"/>
              <a:t>Трупы и собаки, отказ от аскетизма</a:t>
            </a:r>
          </a:p>
          <a:p>
            <a:r>
              <a:rPr lang="ru-RU" dirty="0" smtClean="0"/>
              <a:t>Популизм, равенство перед Богом, 5-ти кратная молитва</a:t>
            </a:r>
          </a:p>
          <a:p>
            <a:r>
              <a:rPr lang="ru-RU" dirty="0" smtClean="0"/>
              <a:t>Астрология, магия стихий, сома (</a:t>
            </a:r>
            <a:r>
              <a:rPr lang="ru-RU" dirty="0" err="1" smtClean="0"/>
              <a:t>хаома</a:t>
            </a:r>
            <a:r>
              <a:rPr lang="ru-RU" dirty="0" smtClean="0"/>
              <a:t>) </a:t>
            </a:r>
            <a:endParaRPr lang="ru-RU" dirty="0"/>
          </a:p>
        </p:txBody>
      </p:sp>
      <p:pic>
        <p:nvPicPr>
          <p:cNvPr id="17410" name="Picture 2" descr="http://foto.india.ru/images/imgB/big9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4357694"/>
            <a:ext cx="1705209" cy="2500306"/>
          </a:xfrm>
          <a:prstGeom prst="rect">
            <a:avLst/>
          </a:prstGeom>
          <a:noFill/>
        </p:spPr>
      </p:pic>
      <p:pic>
        <p:nvPicPr>
          <p:cNvPr id="17412" name="Picture 4" descr="http://upload.wikimedia.org/wikipedia/commons/thumb/b/b8/BombayTempleOfSilenceEngraving.jpg/390px-BombayTempleOfSilenceEngravin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14422"/>
            <a:ext cx="1671624" cy="25696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ИРАН И ТУРАН</a:t>
            </a:r>
            <a:br>
              <a:rPr lang="ru-RU" dirty="0" smtClean="0"/>
            </a:br>
            <a:r>
              <a:rPr lang="ru-RU" dirty="0" err="1" smtClean="0"/>
              <a:t>Ахура</a:t>
            </a:r>
            <a:r>
              <a:rPr lang="ru-RU" dirty="0" smtClean="0"/>
              <a:t> </a:t>
            </a:r>
            <a:r>
              <a:rPr lang="ru-RU" dirty="0" err="1" smtClean="0"/>
              <a:t>Мазда</a:t>
            </a:r>
            <a:r>
              <a:rPr lang="ru-RU" dirty="0" smtClean="0"/>
              <a:t> и Ахриман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58204" cy="2257428"/>
          </a:xfrm>
        </p:spPr>
        <p:txBody>
          <a:bodyPr/>
          <a:lstStyle/>
          <a:p>
            <a:r>
              <a:rPr lang="ru-RU" dirty="0" smtClean="0"/>
              <a:t>Коллективная (групповая, национальная, религиозна, политическая и проч.) идентичность компенсирует дефицит индивидуальной идентичности </a:t>
            </a:r>
            <a:endParaRPr lang="ru-RU" dirty="0"/>
          </a:p>
        </p:txBody>
      </p:sp>
      <p:pic>
        <p:nvPicPr>
          <p:cNvPr id="2050" name="Picture 2" descr="http://im7.asset.yvimg.kz/userimages/amirus/W49d2zbBvG8ivVuV35b6Fv9Y2pxkb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3638549"/>
            <a:ext cx="4610100" cy="3219451"/>
          </a:xfrm>
          <a:prstGeom prst="rect">
            <a:avLst/>
          </a:prstGeom>
          <a:noFill/>
        </p:spPr>
      </p:pic>
      <p:pic>
        <p:nvPicPr>
          <p:cNvPr id="2052" name="Picture 4" descr="http://img35.imageshack.us/img35/467/pimmor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000504"/>
            <a:ext cx="1167914" cy="2857496"/>
          </a:xfrm>
          <a:prstGeom prst="rect">
            <a:avLst/>
          </a:prstGeom>
          <a:noFill/>
        </p:spPr>
      </p:pic>
      <p:pic>
        <p:nvPicPr>
          <p:cNvPr id="2054" name="Picture 6" descr="http://www.dagpravda.ru/images/materials/full_Kopiyaimage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59909" y="3214686"/>
            <a:ext cx="2184091" cy="1714512"/>
          </a:xfrm>
          <a:prstGeom prst="rect">
            <a:avLst/>
          </a:prstGeom>
          <a:noFill/>
        </p:spPr>
      </p:pic>
      <p:pic>
        <p:nvPicPr>
          <p:cNvPr id="2058" name="Picture 10" descr="http://www.art-saloon.ru/big/item_512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86710" y="4890913"/>
            <a:ext cx="1357290" cy="1967087"/>
          </a:xfrm>
          <a:prstGeom prst="rect">
            <a:avLst/>
          </a:prstGeom>
          <a:noFill/>
        </p:spPr>
      </p:pic>
      <p:pic>
        <p:nvPicPr>
          <p:cNvPr id="2060" name="Picture 12" descr="http://club.foto.ru/gallery/images/photo/2012/02/02/192117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4929198"/>
            <a:ext cx="1282411" cy="19288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YamatoPainting">
  <a:themeElements>
    <a:clrScheme name="Yamato Painting">
      <a:dk1>
        <a:sysClr val="windowText" lastClr="000000"/>
      </a:dk1>
      <a:lt1>
        <a:sysClr val="window" lastClr="FFFFFF"/>
      </a:lt1>
      <a:dk2>
        <a:srgbClr val="3F2D32"/>
      </a:dk2>
      <a:lt2>
        <a:srgbClr val="FEDD00"/>
      </a:lt2>
      <a:accent1>
        <a:srgbClr val="C24400"/>
      </a:accent1>
      <a:accent2>
        <a:srgbClr val="3F7228"/>
      </a:accent2>
      <a:accent3>
        <a:srgbClr val="516086"/>
      </a:accent3>
      <a:accent4>
        <a:srgbClr val="956A86"/>
      </a:accent4>
      <a:accent5>
        <a:srgbClr val="E87981"/>
      </a:accent5>
      <a:accent6>
        <a:srgbClr val="8D8628"/>
      </a:accent6>
      <a:hlink>
        <a:srgbClr val="0000FF"/>
      </a:hlink>
      <a:folHlink>
        <a:srgbClr val="800080"/>
      </a:folHlink>
    </a:clrScheme>
    <a:fontScheme name="Yamato Painting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Yamato Painting">
      <a:fillStyleLst>
        <a:solidFill>
          <a:schemeClr val="phClr">
            <a:tint val="100000"/>
          </a:schemeClr>
        </a:solidFill>
        <a:gradFill>
          <a:gsLst>
            <a:gs pos="0">
              <a:schemeClr val="phClr">
                <a:tint val="100000"/>
              </a:schemeClr>
            </a:gs>
            <a:gs pos="100000">
              <a:schemeClr val="phClr">
                <a:tint val="100000"/>
                <a:shade val="20000"/>
              </a:schemeClr>
            </a:gs>
          </a:gsLst>
          <a:lin ang="5400000" scaled="1"/>
        </a:gradFill>
        <a:blipFill>
          <a:blip xmlns:r="http://schemas.openxmlformats.org/officeDocument/2006/relationships" r:embed="rId1">
            <a:duotone>
              <a:srgbClr val="000000"/>
              <a:schemeClr val="phClr">
                <a:tint val="100000"/>
              </a:schemeClr>
            </a:duotone>
          </a:blip>
          <a:tile tx="0" ty="0" sx="35000" sy="35000" flip="none" algn="tl"/>
        </a:blipFill>
      </a:fillStyleLst>
      <a:lnStyleLst>
        <a:ln w="9525" cap="flat" cmpd="sng" algn="ctr">
          <a:solidFill>
            <a:schemeClr val="phClr">
              <a:alpha val="60000"/>
            </a:schemeClr>
          </a:solidFill>
          <a:prstDash val="solid"/>
        </a:ln>
        <a:ln w="19525" cap="flat" cmpd="sng" algn="ctr">
          <a:solidFill>
            <a:schemeClr val="phClr">
              <a:alpha val="90000"/>
            </a:schemeClr>
          </a:solidFill>
          <a:prstDash val="solid"/>
        </a:ln>
        <a:ln w="38100" cap="flat" cmpd="sng" algn="ctr">
          <a:solidFill>
            <a:schemeClr val="phClr">
              <a:alpha val="100000"/>
            </a:schemeClr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  <a:scene3d>
            <a:camera prst="orthographicFront"/>
            <a:lightRig rig="soft" dir="tl">
              <a:rot lat="0" lon="0" rev="0"/>
            </a:lightRig>
          </a:scene3d>
          <a:sp3d>
            <a:bevelT prst="angle"/>
            <a:bevelB w="304800" h="44450"/>
            <a:contourClr>
              <a:schemeClr val="phClr">
                <a:shade val="60000"/>
                <a:satMod val="110000"/>
              </a:schemeClr>
            </a:contourClr>
          </a:sp3d>
        </a:effectStyle>
        <a:effectStyle>
          <a:effectLst>
            <a:glow rad="51600">
              <a:schemeClr val="phClr">
                <a:alpha val="6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>
            <a:shade val="90000"/>
          </a:schemeClr>
        </a:solidFill>
        <a:blipFill>
          <a:blip xmlns:r="http://schemas.openxmlformats.org/officeDocument/2006/relationships" r:embed="rId2">
            <a:duotone>
              <a:schemeClr val="phClr">
                <a:tint val="100000"/>
                <a:shade val="5000"/>
              </a:schemeClr>
              <a:schemeClr val="phClr">
                <a:shade val="100000"/>
              </a:schemeClr>
            </a:duotone>
          </a:blip>
          <a:tile tx="0" ty="0" sx="120000" sy="120000" flip="xy" algn="t"/>
        </a:blipFill>
        <a:blipFill rotWithShape="0">
          <a:blip xmlns:r="http://schemas.openxmlformats.org/officeDocument/2006/relationships" r:embed="rId3">
            <a:duotone>
              <a:schemeClr val="phClr">
                <a:tint val="100000"/>
                <a:shade val="5000"/>
              </a:schemeClr>
              <a:schemeClr val="phClr">
                <a:shade val="100000"/>
              </a:schemeClr>
            </a:duotone>
          </a:blip>
          <a:srcRect/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YamatoPainting</Template>
  <TotalTime>14222</TotalTime>
  <Words>971</Words>
  <Application>Microsoft Office PowerPoint</Application>
  <PresentationFormat>Экран (4:3)</PresentationFormat>
  <Paragraphs>124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YamatoPainting</vt:lpstr>
      <vt:lpstr>ЗАРАТУСТРА, ХРИСТОС  И  ЮНГ в XXI веке</vt:lpstr>
      <vt:lpstr>Слайд 2</vt:lpstr>
      <vt:lpstr>Генетическая генеалогия ариев</vt:lpstr>
      <vt:lpstr>Слайд 4</vt:lpstr>
      <vt:lpstr>Пророки и история религий</vt:lpstr>
      <vt:lpstr>Пророки у греков</vt:lpstr>
      <vt:lpstr>Архетипические элементы зороастризма</vt:lpstr>
      <vt:lpstr>Кризис и возникновение новой религии </vt:lpstr>
      <vt:lpstr>ИРАН И ТУРАН Ахура Мазда и Ахриман </vt:lpstr>
      <vt:lpstr>Три эпохи зороастризма</vt:lpstr>
      <vt:lpstr>Символы  зороастризма</vt:lpstr>
      <vt:lpstr>Абрахам Гиацинт Анкетиль-Дюперрон (1831 – 1805)</vt:lpstr>
      <vt:lpstr>Симург </vt:lpstr>
      <vt:lpstr>Заратуштра </vt:lpstr>
      <vt:lpstr>Зарастро В.А.Моцарт «Волшебная Флейта» </vt:lpstr>
      <vt:lpstr>«Афинская школа» Рафаэля  Зароастр с небесной сферой </vt:lpstr>
      <vt:lpstr>Зароастр – магистр каменщиков, учитель Пифагора </vt:lpstr>
      <vt:lpstr>Н.Рерих «Заратустра»</vt:lpstr>
      <vt:lpstr>Этическое  сознание в России</vt:lpstr>
      <vt:lpstr>ОШО о Заратустре</vt:lpstr>
      <vt:lpstr>Вадим Бакусев «Заратустра или Заратуштра?» Автор, герой и его прототип в «Also sprach Zarathustra» Ф. Ницше </vt:lpstr>
      <vt:lpstr>Ницше: Бог умер</vt:lpstr>
      <vt:lpstr>Переход по мосту</vt:lpstr>
      <vt:lpstr>К.Г.Юнг о мана-личности</vt:lpstr>
      <vt:lpstr>Постмодернизм: пророков больше не будет!</vt:lpstr>
      <vt:lpstr>Слайд 26</vt:lpstr>
      <vt:lpstr>Челябинский метеорит был обычным</vt:lpstr>
      <vt:lpstr>XXI век – век интенсивных коммуникаций</vt:lpstr>
      <vt:lpstr>Бог XXI века – это Интернет, а его пророки - эксперты</vt:lpstr>
      <vt:lpstr>Великомученики Интернета</vt:lpstr>
      <vt:lpstr>Последние  традиционалисты</vt:lpstr>
      <vt:lpstr>Современные пророки</vt:lpstr>
      <vt:lpstr>Глоссолалия </vt:lpstr>
      <vt:lpstr>Пол Янг разговаривает с Богом</vt:lpstr>
      <vt:lpstr>Слайд 35</vt:lpstr>
      <vt:lpstr>Слайд 36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ЗАРАТУСТРА, ХРИСТОС И Юнг в XXI веке</dc:title>
  <dc:creator>Лев</dc:creator>
  <cp:lastModifiedBy>Лев</cp:lastModifiedBy>
  <cp:revision>78</cp:revision>
  <dcterms:created xsi:type="dcterms:W3CDTF">2013-07-12T09:42:38Z</dcterms:created>
  <dcterms:modified xsi:type="dcterms:W3CDTF">2013-07-22T06:44:58Z</dcterms:modified>
</cp:coreProperties>
</file>